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81" r:id="rId3"/>
    <p:sldId id="282" r:id="rId4"/>
    <p:sldId id="301" r:id="rId5"/>
    <p:sldId id="302" r:id="rId6"/>
    <p:sldId id="303" r:id="rId7"/>
    <p:sldId id="286" r:id="rId8"/>
    <p:sldId id="363" r:id="rId9"/>
    <p:sldId id="287" r:id="rId10"/>
    <p:sldId id="290" r:id="rId11"/>
    <p:sldId id="305" r:id="rId12"/>
    <p:sldId id="308" r:id="rId13"/>
    <p:sldId id="306" r:id="rId14"/>
    <p:sldId id="307" r:id="rId15"/>
    <p:sldId id="356" r:id="rId16"/>
    <p:sldId id="357" r:id="rId17"/>
    <p:sldId id="358" r:id="rId18"/>
    <p:sldId id="359" r:id="rId19"/>
    <p:sldId id="294" r:id="rId20"/>
    <p:sldId id="309" r:id="rId21"/>
    <p:sldId id="360" r:id="rId22"/>
    <p:sldId id="361" r:id="rId23"/>
    <p:sldId id="362" r:id="rId24"/>
    <p:sldId id="310" r:id="rId25"/>
    <p:sldId id="311" r:id="rId26"/>
    <p:sldId id="312" r:id="rId27"/>
    <p:sldId id="313" r:id="rId28"/>
    <p:sldId id="314" r:id="rId29"/>
    <p:sldId id="315" r:id="rId30"/>
    <p:sldId id="316" r:id="rId31"/>
    <p:sldId id="317" r:id="rId32"/>
    <p:sldId id="318" r:id="rId33"/>
    <p:sldId id="319" r:id="rId34"/>
    <p:sldId id="320" r:id="rId35"/>
    <p:sldId id="321" r:id="rId36"/>
    <p:sldId id="322" r:id="rId37"/>
    <p:sldId id="323" r:id="rId38"/>
    <p:sldId id="325" r:id="rId39"/>
    <p:sldId id="354" r:id="rId40"/>
    <p:sldId id="324" r:id="rId41"/>
    <p:sldId id="326" r:id="rId42"/>
    <p:sldId id="327" r:id="rId43"/>
    <p:sldId id="328" r:id="rId44"/>
    <p:sldId id="329" r:id="rId45"/>
    <p:sldId id="355" r:id="rId46"/>
    <p:sldId id="330" r:id="rId47"/>
    <p:sldId id="331" r:id="rId48"/>
    <p:sldId id="332" r:id="rId49"/>
    <p:sldId id="333" r:id="rId50"/>
    <p:sldId id="334" r:id="rId51"/>
    <p:sldId id="335" r:id="rId52"/>
    <p:sldId id="336" r:id="rId53"/>
    <p:sldId id="350" r:id="rId54"/>
    <p:sldId id="351" r:id="rId55"/>
    <p:sldId id="352" r:id="rId56"/>
    <p:sldId id="353" r:id="rId57"/>
    <p:sldId id="298"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D28C79"/>
    <a:srgbClr val="FFFFFF"/>
    <a:srgbClr val="AC6672"/>
    <a:srgbClr val="534544"/>
    <a:srgbClr val="FDDAB8"/>
    <a:srgbClr val="121212"/>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32698" y="1896233"/>
            <a:ext cx="7927300" cy="3139317"/>
          </a:xfrm>
          <a:prstGeom prst="rect">
            <a:avLst/>
          </a:prstGeom>
          <a:noFill/>
        </p:spPr>
        <p:txBody>
          <a:bodyPr wrap="square" lIns="91436" tIns="45718" rIns="91436" bIns="45718" rtlCol="0">
            <a:spAutoFit/>
          </a:bodyPr>
          <a:lstStyle/>
          <a:p>
            <a:pPr algn="ctr"/>
            <a:r>
              <a:rPr kumimoji="1" lang="zh-CN" altLang="en-US" sz="6600" b="1" dirty="0">
                <a:solidFill>
                  <a:schemeClr val="bg1"/>
                </a:solidFill>
              </a:rPr>
              <a:t>软件需求规格说明书评审</a:t>
            </a:r>
            <a:endParaRPr kumimoji="1" lang="en-US" altLang="zh-CN" sz="6600" b="1" dirty="0">
              <a:solidFill>
                <a:schemeClr val="bg1"/>
              </a:solidFill>
            </a:endParaRPr>
          </a:p>
          <a:p>
            <a:pPr algn="ctr"/>
            <a:r>
              <a:rPr kumimoji="1" lang="en-US" altLang="zh-CN" sz="6600" b="1" dirty="0">
                <a:solidFill>
                  <a:schemeClr val="bg1"/>
                </a:solidFill>
              </a:rPr>
              <a:t>PRD2018-G10</a:t>
            </a:r>
            <a:r>
              <a:rPr kumimoji="1" lang="zh-CN" altLang="en-US" sz="6600" b="1" dirty="0">
                <a:solidFill>
                  <a:schemeClr val="bg1"/>
                </a:solidFill>
              </a:rPr>
              <a:t>小组</a:t>
            </a:r>
          </a:p>
        </p:txBody>
      </p:sp>
      <p:sp>
        <p:nvSpPr>
          <p:cNvPr id="6" name="矩形 5"/>
          <p:cNvSpPr/>
          <p:nvPr/>
        </p:nvSpPr>
        <p:spPr>
          <a:xfrm>
            <a:off x="778933" y="1866900"/>
            <a:ext cx="10617199"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5570752"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需求获取及确认</a:t>
            </a:r>
          </a:p>
        </p:txBody>
      </p:sp>
    </p:spTree>
    <p:extLst>
      <p:ext uri="{BB962C8B-B14F-4D97-AF65-F5344CB8AC3E}">
        <p14:creationId xmlns:p14="http://schemas.microsoft.com/office/powerpoint/2010/main" val="1515997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13235"/>
            <a:ext cx="11111345" cy="707886"/>
          </a:xfrm>
          <a:prstGeom prst="rect">
            <a:avLst/>
          </a:prstGeom>
        </p:spPr>
        <p:txBody>
          <a:bodyPr wrap="square">
            <a:spAutoFit/>
          </a:bodyPr>
          <a:lstStyle/>
          <a:p>
            <a:r>
              <a:rPr lang="zh-CN" altLang="en-US" sz="4000" b="1" dirty="0"/>
              <a:t>教师需求：</a:t>
            </a:r>
            <a:endParaRPr lang="zh-CN" altLang="zh-CN" sz="4000" b="1" dirty="0"/>
          </a:p>
        </p:txBody>
      </p:sp>
      <p:pic>
        <p:nvPicPr>
          <p:cNvPr id="7" name="图片 6">
            <a:extLst>
              <a:ext uri="{FF2B5EF4-FFF2-40B4-BE49-F238E27FC236}">
                <a16:creationId xmlns:a16="http://schemas.microsoft.com/office/drawing/2014/main" id="{8324AF37-B78D-4C5B-AE92-234EEB1F6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25" y="1733781"/>
            <a:ext cx="10229850" cy="5124219"/>
          </a:xfrm>
          <a:prstGeom prst="rect">
            <a:avLst/>
          </a:prstGeom>
        </p:spPr>
      </p:pic>
    </p:spTree>
    <p:extLst>
      <p:ext uri="{BB962C8B-B14F-4D97-AF65-F5344CB8AC3E}">
        <p14:creationId xmlns:p14="http://schemas.microsoft.com/office/powerpoint/2010/main" val="130063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管理员需求：</a:t>
            </a:r>
            <a:endParaRPr lang="zh-CN" altLang="zh-CN" sz="4000" b="1" dirty="0"/>
          </a:p>
        </p:txBody>
      </p:sp>
      <p:pic>
        <p:nvPicPr>
          <p:cNvPr id="4" name="图片 3">
            <a:extLst>
              <a:ext uri="{FF2B5EF4-FFF2-40B4-BE49-F238E27FC236}">
                <a16:creationId xmlns:a16="http://schemas.microsoft.com/office/drawing/2014/main" id="{4783A4E7-5385-4B6C-8EEA-5CD89D68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90" y="1851025"/>
            <a:ext cx="10387735" cy="4847610"/>
          </a:xfrm>
          <a:prstGeom prst="rect">
            <a:avLst/>
          </a:prstGeom>
        </p:spPr>
      </p:pic>
    </p:spTree>
    <p:extLst>
      <p:ext uri="{BB962C8B-B14F-4D97-AF65-F5344CB8AC3E}">
        <p14:creationId xmlns:p14="http://schemas.microsoft.com/office/powerpoint/2010/main" val="1775770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学生需求：</a:t>
            </a:r>
            <a:endParaRPr lang="zh-CN" altLang="zh-CN" sz="4000" b="1" dirty="0"/>
          </a:p>
        </p:txBody>
      </p:sp>
      <p:pic>
        <p:nvPicPr>
          <p:cNvPr id="4" name="图片 3">
            <a:extLst>
              <a:ext uri="{FF2B5EF4-FFF2-40B4-BE49-F238E27FC236}">
                <a16:creationId xmlns:a16="http://schemas.microsoft.com/office/drawing/2014/main" id="{D01C7A11-6A0C-4BFF-80C7-9BD98885F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763" y="1841717"/>
            <a:ext cx="11543705" cy="4866640"/>
          </a:xfrm>
          <a:prstGeom prst="rect">
            <a:avLst/>
          </a:prstGeom>
        </p:spPr>
      </p:pic>
    </p:spTree>
    <p:extLst>
      <p:ext uri="{BB962C8B-B14F-4D97-AF65-F5344CB8AC3E}">
        <p14:creationId xmlns:p14="http://schemas.microsoft.com/office/powerpoint/2010/main" val="3133870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游客需求：</a:t>
            </a:r>
            <a:endParaRPr lang="zh-CN" altLang="zh-CN" sz="4000" b="1" dirty="0"/>
          </a:p>
        </p:txBody>
      </p:sp>
      <p:pic>
        <p:nvPicPr>
          <p:cNvPr id="6" name="图片 5">
            <a:extLst>
              <a:ext uri="{FF2B5EF4-FFF2-40B4-BE49-F238E27FC236}">
                <a16:creationId xmlns:a16="http://schemas.microsoft.com/office/drawing/2014/main" id="{805C4889-9E25-4D66-B8EE-94AA69510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70557"/>
            <a:ext cx="12192000" cy="4084206"/>
          </a:xfrm>
          <a:prstGeom prst="rect">
            <a:avLst/>
          </a:prstGeom>
        </p:spPr>
      </p:pic>
    </p:spTree>
    <p:extLst>
      <p:ext uri="{BB962C8B-B14F-4D97-AF65-F5344CB8AC3E}">
        <p14:creationId xmlns:p14="http://schemas.microsoft.com/office/powerpoint/2010/main" val="2967184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A31DF0-DDFF-42EE-BE67-3461713CEF9C}"/>
              </a:ext>
            </a:extLst>
          </p:cNvPr>
          <p:cNvGraphicFramePr>
            <a:graphicFrameLocks noGrp="1"/>
          </p:cNvGraphicFramePr>
          <p:nvPr>
            <p:extLst>
              <p:ext uri="{D42A27DB-BD31-4B8C-83A1-F6EECF244321}">
                <p14:modId xmlns:p14="http://schemas.microsoft.com/office/powerpoint/2010/main" val="2131124064"/>
              </p:ext>
            </p:extLst>
          </p:nvPr>
        </p:nvGraphicFramePr>
        <p:xfrm>
          <a:off x="1338605" y="0"/>
          <a:ext cx="9266549" cy="21420029"/>
        </p:xfrm>
        <a:graphic>
          <a:graphicData uri="http://schemas.openxmlformats.org/drawingml/2006/table">
            <a:tbl>
              <a:tblPr>
                <a:tableStyleId>{5C22544A-7EE6-4342-B048-85BDC9FD1C3A}</a:tableStyleId>
              </a:tblPr>
              <a:tblGrid>
                <a:gridCol w="1289346">
                  <a:extLst>
                    <a:ext uri="{9D8B030D-6E8A-4147-A177-3AD203B41FA5}">
                      <a16:colId xmlns:a16="http://schemas.microsoft.com/office/drawing/2014/main" val="3052557087"/>
                    </a:ext>
                  </a:extLst>
                </a:gridCol>
                <a:gridCol w="3733679">
                  <a:extLst>
                    <a:ext uri="{9D8B030D-6E8A-4147-A177-3AD203B41FA5}">
                      <a16:colId xmlns:a16="http://schemas.microsoft.com/office/drawing/2014/main" val="3721434426"/>
                    </a:ext>
                  </a:extLst>
                </a:gridCol>
                <a:gridCol w="1188117">
                  <a:extLst>
                    <a:ext uri="{9D8B030D-6E8A-4147-A177-3AD203B41FA5}">
                      <a16:colId xmlns:a16="http://schemas.microsoft.com/office/drawing/2014/main" val="3749527895"/>
                    </a:ext>
                  </a:extLst>
                </a:gridCol>
                <a:gridCol w="3055407">
                  <a:extLst>
                    <a:ext uri="{9D8B030D-6E8A-4147-A177-3AD203B41FA5}">
                      <a16:colId xmlns:a16="http://schemas.microsoft.com/office/drawing/2014/main" val="368607702"/>
                    </a:ext>
                  </a:extLst>
                </a:gridCol>
              </a:tblGrid>
              <a:tr h="22629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理</a:t>
                      </a:r>
                      <a:r>
                        <a:rPr lang="en-US" sz="1800" kern="100">
                          <a:effectLst/>
                        </a:rPr>
                        <a:t>4-504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en-US" sz="1800" kern="100">
                          <a:effectLst/>
                        </a:rPr>
                        <a:t>2018/12/25</a:t>
                      </a:r>
                      <a:endParaRPr lang="zh-CN" sz="1800" kern="100">
                        <a:effectLst/>
                      </a:endParaRPr>
                    </a:p>
                    <a:p>
                      <a:pPr algn="just">
                        <a:spcAft>
                          <a:spcPts val="0"/>
                        </a:spcAft>
                      </a:pPr>
                      <a:r>
                        <a:rPr lang="en-US" sz="1800" kern="100">
                          <a:effectLst/>
                        </a:rPr>
                        <a:t>16.00-16.30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2969878147"/>
                  </a:ext>
                </a:extLst>
              </a:tr>
              <a:tr h="22629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吴荣欣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1845079392"/>
                  </a:ext>
                </a:extLst>
              </a:tr>
              <a:tr h="22629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spcAft>
                          <a:spcPts val="0"/>
                        </a:spcAft>
                      </a:pPr>
                      <a:r>
                        <a:rPr lang="zh-CN" sz="1800" kern="100">
                          <a:effectLst/>
                        </a:rPr>
                        <a:t>杨枨、黄浩峰、夏昌灏、吴荣欣、叶忠杰、李俊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43263139"/>
                  </a:ext>
                </a:extLst>
              </a:tr>
              <a:tr h="10486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9639805"/>
                  </a:ext>
                </a:extLst>
              </a:tr>
              <a:tr h="4631463">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小组根据教师用户代表访谈改进完成界面原型，并且演示给教师代表杨枨，教师代表对上次访谈提出的细节进行确认，并且提出了一些新的需求。</a:t>
                      </a:r>
                    </a:p>
                    <a:p>
                      <a:pPr algn="just">
                        <a:lnSpc>
                          <a:spcPct val="200000"/>
                        </a:lnSpc>
                        <a:spcAft>
                          <a:spcPts val="0"/>
                        </a:spcAft>
                      </a:pPr>
                      <a:r>
                        <a:rPr lang="zh-CN" sz="1800" kern="100" dirty="0">
                          <a:effectLst/>
                        </a:rPr>
                        <a:t>上次提出的需求有：</a:t>
                      </a:r>
                    </a:p>
                    <a:p>
                      <a:pPr marL="342900" lvl="0" indent="-342900" algn="just">
                        <a:lnSpc>
                          <a:spcPct val="200000"/>
                        </a:lnSpc>
                        <a:spcAft>
                          <a:spcPts val="0"/>
                        </a:spcAft>
                        <a:buFont typeface="+mj-lt"/>
                        <a:buAutoNum type="arabicPeriod"/>
                      </a:pPr>
                      <a:r>
                        <a:rPr lang="zh-CN" sz="1800" kern="100" dirty="0">
                          <a:effectLst/>
                        </a:rPr>
                        <a:t>网站公告</a:t>
                      </a:r>
                    </a:p>
                    <a:p>
                      <a:pPr marL="342900" lvl="0" indent="-342900" algn="just">
                        <a:lnSpc>
                          <a:spcPct val="200000"/>
                        </a:lnSpc>
                        <a:spcAft>
                          <a:spcPts val="0"/>
                        </a:spcAft>
                        <a:buFont typeface="+mj-lt"/>
                        <a:buAutoNum type="arabicPeriod"/>
                      </a:pPr>
                      <a:r>
                        <a:rPr lang="zh-CN" sz="1800" kern="100" dirty="0">
                          <a:effectLst/>
                        </a:rPr>
                        <a:t>版权信息</a:t>
                      </a:r>
                    </a:p>
                    <a:p>
                      <a:pPr marL="342900" lvl="0" indent="-342900" algn="just">
                        <a:lnSpc>
                          <a:spcPct val="200000"/>
                        </a:lnSpc>
                        <a:spcAft>
                          <a:spcPts val="0"/>
                        </a:spcAft>
                        <a:buFont typeface="+mj-lt"/>
                        <a:buAutoNum type="arabicPeriod"/>
                      </a:pPr>
                      <a:r>
                        <a:rPr lang="zh-CN" sz="1800" kern="100" dirty="0">
                          <a:effectLst/>
                        </a:rPr>
                        <a:t>个人中心主页信息过少（回帖数，粉丝，新的回帖等信息）</a:t>
                      </a:r>
                    </a:p>
                    <a:p>
                      <a:pPr marL="342900" lvl="0" indent="-342900" algn="just">
                        <a:lnSpc>
                          <a:spcPct val="200000"/>
                        </a:lnSpc>
                        <a:spcAft>
                          <a:spcPts val="0"/>
                        </a:spcAft>
                        <a:buFont typeface="+mj-lt"/>
                        <a:buAutoNum type="arabicPeriod"/>
                      </a:pPr>
                      <a:r>
                        <a:rPr lang="zh-CN" sz="1800" kern="100" dirty="0">
                          <a:effectLst/>
                        </a:rPr>
                        <a:t>课程新增删除（管理员不负责）</a:t>
                      </a:r>
                    </a:p>
                    <a:p>
                      <a:pPr marL="342900" lvl="0" indent="-342900" algn="just">
                        <a:lnSpc>
                          <a:spcPct val="200000"/>
                        </a:lnSpc>
                        <a:spcAft>
                          <a:spcPts val="0"/>
                        </a:spcAft>
                        <a:buFont typeface="+mj-lt"/>
                        <a:buAutoNum type="arabicPeriod"/>
                      </a:pPr>
                      <a:r>
                        <a:rPr lang="zh-CN" sz="1800" kern="100" dirty="0">
                          <a:effectLst/>
                        </a:rPr>
                        <a:t>找回课程管理员负责</a:t>
                      </a:r>
                    </a:p>
                    <a:p>
                      <a:pPr marL="342900" lvl="0" indent="-342900" algn="just">
                        <a:lnSpc>
                          <a:spcPct val="200000"/>
                        </a:lnSpc>
                        <a:spcAft>
                          <a:spcPts val="0"/>
                        </a:spcAft>
                        <a:buFont typeface="+mj-lt"/>
                        <a:buAutoNum type="arabicPeriod"/>
                      </a:pPr>
                      <a:r>
                        <a:rPr lang="zh-CN" sz="1800" kern="100" dirty="0">
                          <a:effectLst/>
                        </a:rPr>
                        <a:t>课程介绍与别的板块平行</a:t>
                      </a:r>
                    </a:p>
                    <a:p>
                      <a:pPr marL="342900" lvl="0" indent="-342900" algn="just">
                        <a:lnSpc>
                          <a:spcPct val="200000"/>
                        </a:lnSpc>
                        <a:spcAft>
                          <a:spcPts val="0"/>
                        </a:spcAft>
                        <a:buFont typeface="+mj-lt"/>
                        <a:buAutoNum type="arabicPeriod"/>
                      </a:pPr>
                      <a:r>
                        <a:rPr lang="zh-CN" sz="1800" kern="100" dirty="0">
                          <a:effectLst/>
                        </a:rPr>
                        <a:t>课程资料分类</a:t>
                      </a:r>
                    </a:p>
                    <a:p>
                      <a:pPr marL="342900" lvl="0" indent="-342900" algn="just">
                        <a:lnSpc>
                          <a:spcPct val="200000"/>
                        </a:lnSpc>
                        <a:spcAft>
                          <a:spcPts val="0"/>
                        </a:spcAft>
                        <a:buFont typeface="+mj-lt"/>
                        <a:buAutoNum type="arabicPeriod"/>
                      </a:pPr>
                      <a:r>
                        <a:rPr lang="zh-CN" sz="1800" kern="100" dirty="0">
                          <a:effectLst/>
                        </a:rPr>
                        <a:t>课程答疑新建答疑放在最上面</a:t>
                      </a:r>
                    </a:p>
                    <a:p>
                      <a:pPr marL="342900" lvl="0" indent="-342900" algn="just">
                        <a:lnSpc>
                          <a:spcPct val="200000"/>
                        </a:lnSpc>
                        <a:spcAft>
                          <a:spcPts val="0"/>
                        </a:spcAft>
                        <a:buFont typeface="+mj-lt"/>
                        <a:buAutoNum type="arabicPeriod"/>
                      </a:pPr>
                      <a:r>
                        <a:rPr lang="zh-CN" sz="1800" kern="100" dirty="0">
                          <a:effectLst/>
                        </a:rPr>
                        <a:t>答疑分类</a:t>
                      </a:r>
                    </a:p>
                    <a:p>
                      <a:pPr marL="342900" lvl="0" indent="-342900" algn="just">
                        <a:lnSpc>
                          <a:spcPct val="200000"/>
                        </a:lnSpc>
                        <a:spcAft>
                          <a:spcPts val="0"/>
                        </a:spcAft>
                        <a:buFont typeface="+mj-lt"/>
                        <a:buAutoNum type="arabicPeriod"/>
                      </a:pPr>
                      <a:r>
                        <a:rPr lang="zh-CN" sz="1800" kern="100" dirty="0">
                          <a:effectLst/>
                        </a:rPr>
                        <a:t>答疑发送内容</a:t>
                      </a:r>
                    </a:p>
                    <a:p>
                      <a:pPr marL="342900" lvl="0" indent="-342900" algn="just">
                        <a:lnSpc>
                          <a:spcPct val="200000"/>
                        </a:lnSpc>
                        <a:spcAft>
                          <a:spcPts val="0"/>
                        </a:spcAft>
                        <a:buFont typeface="+mj-lt"/>
                        <a:buAutoNum type="arabicPeriod"/>
                      </a:pPr>
                      <a:r>
                        <a:rPr lang="zh-CN" sz="1800" kern="100" dirty="0">
                          <a:effectLst/>
                        </a:rPr>
                        <a:t>提前关闭答疑</a:t>
                      </a:r>
                    </a:p>
                    <a:p>
                      <a:pPr marL="342900" lvl="0" indent="-342900" algn="just">
                        <a:lnSpc>
                          <a:spcPct val="200000"/>
                        </a:lnSpc>
                        <a:spcAft>
                          <a:spcPts val="0"/>
                        </a:spcAft>
                        <a:buFont typeface="+mj-lt"/>
                        <a:buAutoNum type="arabicPeriod"/>
                      </a:pPr>
                      <a:r>
                        <a:rPr lang="zh-CN" sz="1800" kern="100" dirty="0">
                          <a:effectLst/>
                        </a:rPr>
                        <a:t>关闭答疑提醒</a:t>
                      </a:r>
                    </a:p>
                    <a:p>
                      <a:pPr marL="342900" lvl="0" indent="-342900" algn="just">
                        <a:lnSpc>
                          <a:spcPct val="200000"/>
                        </a:lnSpc>
                        <a:spcAft>
                          <a:spcPts val="0"/>
                        </a:spcAft>
                        <a:buFont typeface="+mj-lt"/>
                        <a:buAutoNum type="arabicPeriod"/>
                      </a:pPr>
                      <a:r>
                        <a:rPr lang="zh-CN" sz="1800" kern="100" dirty="0">
                          <a:effectLst/>
                        </a:rPr>
                        <a:t>保存附件</a:t>
                      </a:r>
                    </a:p>
                    <a:p>
                      <a:pPr marL="342900" lvl="0" indent="-342900" algn="just">
                        <a:lnSpc>
                          <a:spcPct val="200000"/>
                        </a:lnSpc>
                        <a:spcAft>
                          <a:spcPts val="0"/>
                        </a:spcAft>
                        <a:buFont typeface="+mj-lt"/>
                        <a:buAutoNum type="arabicPeriod"/>
                      </a:pPr>
                      <a:r>
                        <a:rPr lang="zh-CN" sz="1800" kern="100" dirty="0">
                          <a:effectLst/>
                        </a:rPr>
                        <a:t>论坛改名课程交流</a:t>
                      </a:r>
                    </a:p>
                    <a:p>
                      <a:pPr marL="342900" lvl="0" indent="-342900" algn="just">
                        <a:lnSpc>
                          <a:spcPct val="200000"/>
                        </a:lnSpc>
                        <a:spcAft>
                          <a:spcPts val="0"/>
                        </a:spcAft>
                        <a:buFont typeface="+mj-lt"/>
                        <a:buAutoNum type="arabicPeriod"/>
                      </a:pPr>
                      <a:r>
                        <a:rPr lang="zh-CN" sz="1800" kern="100" dirty="0">
                          <a:effectLst/>
                        </a:rPr>
                        <a:t>课程交流设计成论坛子板块</a:t>
                      </a:r>
                    </a:p>
                    <a:p>
                      <a:pPr marL="342900" lvl="0" indent="-342900" algn="just">
                        <a:lnSpc>
                          <a:spcPct val="200000"/>
                        </a:lnSpc>
                        <a:spcAft>
                          <a:spcPts val="0"/>
                        </a:spcAft>
                        <a:buFont typeface="+mj-lt"/>
                        <a:buAutoNum type="arabicPeriod"/>
                      </a:pPr>
                      <a:r>
                        <a:rPr lang="zh-CN" sz="1800" kern="100" dirty="0">
                          <a:effectLst/>
                        </a:rPr>
                        <a:t>相关链接改成课程链接</a:t>
                      </a:r>
                    </a:p>
                    <a:p>
                      <a:pPr marL="342900" lvl="0" indent="-342900" algn="just">
                        <a:lnSpc>
                          <a:spcPct val="200000"/>
                        </a:lnSpc>
                        <a:spcAft>
                          <a:spcPts val="0"/>
                        </a:spcAft>
                        <a:buFont typeface="+mj-lt"/>
                        <a:buAutoNum type="arabicPeriod"/>
                      </a:pPr>
                      <a:r>
                        <a:rPr lang="zh-CN" sz="1800" kern="100" dirty="0">
                          <a:effectLst/>
                        </a:rPr>
                        <a:t>添加链接修改</a:t>
                      </a:r>
                    </a:p>
                    <a:p>
                      <a:pPr marL="342900" lvl="0" indent="-342900" algn="just">
                        <a:lnSpc>
                          <a:spcPct val="200000"/>
                        </a:lnSpc>
                        <a:spcAft>
                          <a:spcPts val="0"/>
                        </a:spcAft>
                        <a:buFont typeface="+mj-lt"/>
                        <a:buAutoNum type="arabicPeriod"/>
                      </a:pPr>
                      <a:r>
                        <a:rPr lang="zh-CN" sz="1800" kern="100" dirty="0">
                          <a:effectLst/>
                        </a:rPr>
                        <a:t>论坛分类</a:t>
                      </a:r>
                    </a:p>
                    <a:p>
                      <a:pPr marL="342900" lvl="0" indent="-342900" algn="just">
                        <a:lnSpc>
                          <a:spcPct val="200000"/>
                        </a:lnSpc>
                        <a:spcAft>
                          <a:spcPts val="0"/>
                        </a:spcAft>
                        <a:buFont typeface="+mj-lt"/>
                        <a:buAutoNum type="arabicPeriod"/>
                      </a:pPr>
                      <a:r>
                        <a:rPr lang="zh-CN" sz="1800" kern="100" dirty="0">
                          <a:effectLst/>
                        </a:rPr>
                        <a:t>点赞数，回复，收藏</a:t>
                      </a:r>
                    </a:p>
                    <a:p>
                      <a:pPr marL="342900" lvl="0" indent="-342900" algn="just">
                        <a:lnSpc>
                          <a:spcPct val="200000"/>
                        </a:lnSpc>
                        <a:spcAft>
                          <a:spcPts val="0"/>
                        </a:spcAft>
                        <a:buFont typeface="+mj-lt"/>
                        <a:buAutoNum type="arabicPeriod"/>
                      </a:pPr>
                      <a:r>
                        <a:rPr lang="zh-CN" sz="1800" kern="100" dirty="0">
                          <a:effectLst/>
                        </a:rPr>
                        <a:t>按照各种数据排序</a:t>
                      </a:r>
                    </a:p>
                    <a:p>
                      <a:pPr marL="342900" lvl="0" indent="-342900" algn="just">
                        <a:lnSpc>
                          <a:spcPct val="200000"/>
                        </a:lnSpc>
                        <a:spcAft>
                          <a:spcPts val="0"/>
                        </a:spcAft>
                        <a:buFont typeface="+mj-lt"/>
                        <a:buAutoNum type="arabicPeriod"/>
                      </a:pPr>
                      <a:r>
                        <a:rPr lang="zh-CN" sz="1800" kern="100" dirty="0">
                          <a:effectLst/>
                        </a:rPr>
                        <a:t>帖子带附件要有标志</a:t>
                      </a:r>
                    </a:p>
                    <a:p>
                      <a:pPr marL="342900" lvl="0" indent="-342900" algn="just">
                        <a:lnSpc>
                          <a:spcPct val="200000"/>
                        </a:lnSpc>
                        <a:spcAft>
                          <a:spcPts val="0"/>
                        </a:spcAft>
                        <a:buFont typeface="+mj-lt"/>
                        <a:buAutoNum type="arabicPeriod"/>
                      </a:pPr>
                      <a:r>
                        <a:rPr lang="zh-CN" sz="1800" kern="100" dirty="0">
                          <a:effectLst/>
                        </a:rPr>
                        <a:t>一层楼，</a:t>
                      </a:r>
                      <a:r>
                        <a:rPr lang="en-US" sz="1800" kern="100" dirty="0">
                          <a:effectLst/>
                        </a:rPr>
                        <a:t>@</a:t>
                      </a:r>
                      <a:r>
                        <a:rPr lang="zh-CN" sz="1800" kern="100" dirty="0">
                          <a:effectLst/>
                        </a:rPr>
                        <a:t>形式</a:t>
                      </a:r>
                    </a:p>
                    <a:p>
                      <a:pPr marL="342900" lvl="0" indent="-342900" algn="just">
                        <a:lnSpc>
                          <a:spcPct val="200000"/>
                        </a:lnSpc>
                        <a:spcAft>
                          <a:spcPts val="0"/>
                        </a:spcAft>
                        <a:buFont typeface="+mj-lt"/>
                        <a:buAutoNum type="arabicPeriod"/>
                      </a:pPr>
                      <a:r>
                        <a:rPr lang="zh-CN" sz="1800" kern="100" dirty="0">
                          <a:effectLst/>
                        </a:rPr>
                        <a:t>一楼的回复按钮</a:t>
                      </a:r>
                    </a:p>
                    <a:p>
                      <a:pPr marL="342900" lvl="0" indent="-342900" algn="just">
                        <a:lnSpc>
                          <a:spcPct val="200000"/>
                        </a:lnSpc>
                        <a:spcAft>
                          <a:spcPts val="0"/>
                        </a:spcAft>
                        <a:buFont typeface="+mj-lt"/>
                        <a:buAutoNum type="arabicPeriod"/>
                      </a:pPr>
                      <a:r>
                        <a:rPr lang="zh-CN" sz="1800" kern="100" dirty="0">
                          <a:effectLst/>
                        </a:rPr>
                        <a:t>附件限制为</a:t>
                      </a:r>
                      <a:r>
                        <a:rPr lang="en-US" sz="1800" kern="100" dirty="0">
                          <a:effectLst/>
                        </a:rPr>
                        <a:t>1</a:t>
                      </a:r>
                      <a:r>
                        <a:rPr lang="zh-CN" sz="1800" kern="100" dirty="0">
                          <a:effectLst/>
                        </a:rPr>
                        <a:t>个</a:t>
                      </a:r>
                    </a:p>
                    <a:p>
                      <a:pPr marL="342900" lvl="0" indent="-342900" algn="just">
                        <a:lnSpc>
                          <a:spcPct val="200000"/>
                        </a:lnSpc>
                        <a:spcAft>
                          <a:spcPts val="0"/>
                        </a:spcAft>
                        <a:buFont typeface="+mj-lt"/>
                        <a:buAutoNum type="arabicPeriod"/>
                      </a:pPr>
                      <a:r>
                        <a:rPr lang="zh-CN" sz="1800" kern="100" dirty="0">
                          <a:effectLst/>
                        </a:rPr>
                        <a:t>搜索结果直接排列，结果只出现链接</a:t>
                      </a:r>
                    </a:p>
                    <a:p>
                      <a:pPr algn="just">
                        <a:lnSpc>
                          <a:spcPct val="200000"/>
                        </a:lnSpc>
                        <a:spcAft>
                          <a:spcPts val="0"/>
                        </a:spcAft>
                      </a:pPr>
                      <a:r>
                        <a:rPr lang="zh-CN" sz="1800" kern="100" dirty="0">
                          <a:effectLst/>
                        </a:rPr>
                        <a:t>全部确认完毕</a:t>
                      </a:r>
                    </a:p>
                    <a:p>
                      <a:pPr algn="just">
                        <a:lnSpc>
                          <a:spcPct val="200000"/>
                        </a:lnSpc>
                        <a:spcAft>
                          <a:spcPts val="0"/>
                        </a:spcAft>
                      </a:pPr>
                      <a:r>
                        <a:rPr lang="zh-CN" sz="1800" kern="100" dirty="0">
                          <a:effectLst/>
                        </a:rPr>
                        <a:t>提出了新的需求有：</a:t>
                      </a:r>
                    </a:p>
                    <a:p>
                      <a:pPr marL="342900" lvl="0" indent="-342900" algn="just">
                        <a:lnSpc>
                          <a:spcPct val="200000"/>
                        </a:lnSpc>
                        <a:spcAft>
                          <a:spcPts val="0"/>
                        </a:spcAft>
                        <a:buFont typeface="+mj-lt"/>
                        <a:buAutoNum type="arabicPeriod"/>
                      </a:pPr>
                      <a:r>
                        <a:rPr lang="zh-CN" sz="1800" kern="100" dirty="0">
                          <a:effectLst/>
                        </a:rPr>
                        <a:t>在教师用户中心主页需要能查看到自己的总粉丝数</a:t>
                      </a:r>
                    </a:p>
                    <a:p>
                      <a:pPr marL="342900" lvl="0" indent="-342900" algn="just">
                        <a:lnSpc>
                          <a:spcPct val="200000"/>
                        </a:lnSpc>
                        <a:spcAft>
                          <a:spcPts val="0"/>
                        </a:spcAft>
                        <a:buFont typeface="+mj-lt"/>
                        <a:buAutoNum type="arabicPeriod"/>
                      </a:pPr>
                      <a:r>
                        <a:rPr lang="zh-CN" sz="1800" kern="100" dirty="0">
                          <a:effectLst/>
                        </a:rPr>
                        <a:t>在教师用户中心主页需要能看到新的收藏</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1069388"/>
                  </a:ext>
                </a:extLst>
              </a:tr>
              <a:tr h="1442801">
                <a:tc gridSpan="4">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1645297"/>
                  </a:ext>
                </a:extLst>
              </a:tr>
            </a:tbl>
          </a:graphicData>
        </a:graphic>
      </p:graphicFrame>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教师用户代表访谈记录</a:t>
            </a:r>
          </a:p>
        </p:txBody>
      </p:sp>
    </p:spTree>
    <p:extLst>
      <p:ext uri="{BB962C8B-B14F-4D97-AF65-F5344CB8AC3E}">
        <p14:creationId xmlns:p14="http://schemas.microsoft.com/office/powerpoint/2010/main" val="4279578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631490"/>
          </a:xfrm>
          <a:prstGeom prst="rect">
            <a:avLst/>
          </a:prstGeom>
          <a:noFill/>
        </p:spPr>
        <p:txBody>
          <a:bodyPr vert="eaVert" wrap="none" rtlCol="0">
            <a:spAutoFit/>
          </a:bodyPr>
          <a:lstStyle/>
          <a:p>
            <a:r>
              <a:rPr lang="zh-CN" altLang="en-US" dirty="0"/>
              <a:t>管理员用户代表访谈记录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587928088"/>
              </p:ext>
            </p:extLst>
          </p:nvPr>
        </p:nvGraphicFramePr>
        <p:xfrm>
          <a:off x="1553183" y="0"/>
          <a:ext cx="9085634" cy="8416973"/>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77888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理</a:t>
                      </a:r>
                      <a:r>
                        <a:rPr lang="en-US" sz="1800" kern="100">
                          <a:effectLst/>
                        </a:rPr>
                        <a:t>4-1</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77888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77888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夏昌灏、叶忠杰、陈尚辉管理员、潘琳管理员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8997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5609982">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小组将网页端的管理员端界面原型给两位管理员演示，管理员根据我们的界面原型提出了以下需要修改的地方：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在选择操作目标时，出了单选、复选还要有全选、反选的操作方式</a:t>
                      </a:r>
                    </a:p>
                    <a:p>
                      <a:pPr marL="342900" lvl="0" indent="-342900" algn="just">
                        <a:lnSpc>
                          <a:spcPct val="200000"/>
                        </a:lnSpc>
                        <a:spcAft>
                          <a:spcPts val="0"/>
                        </a:spcAft>
                        <a:buFont typeface="+mj-lt"/>
                        <a:buAutoNum type="arabicPeriod"/>
                      </a:pPr>
                      <a:r>
                        <a:rPr lang="zh-CN" sz="1800" kern="100" dirty="0">
                          <a:effectLst/>
                        </a:rPr>
                        <a:t>将重置密码功能移动到已审核用户管理当中</a:t>
                      </a:r>
                    </a:p>
                    <a:p>
                      <a:pPr marL="342900" lvl="0" indent="-342900" algn="just">
                        <a:lnSpc>
                          <a:spcPct val="200000"/>
                        </a:lnSpc>
                        <a:spcAft>
                          <a:spcPts val="0"/>
                        </a:spcAft>
                        <a:buFont typeface="+mj-lt"/>
                        <a:buAutoNum type="arabicPeriod"/>
                      </a:pPr>
                      <a:r>
                        <a:rPr lang="zh-CN" sz="1800" kern="100" dirty="0">
                          <a:effectLst/>
                        </a:rPr>
                        <a:t>版权页应该由管理员统一管理</a:t>
                      </a:r>
                    </a:p>
                    <a:p>
                      <a:pPr marL="342900" lvl="0" indent="-342900" algn="just">
                        <a:lnSpc>
                          <a:spcPct val="200000"/>
                        </a:lnSpc>
                        <a:spcAft>
                          <a:spcPts val="0"/>
                        </a:spcAft>
                        <a:buFont typeface="+mj-lt"/>
                        <a:buAutoNum type="arabicPeriod"/>
                      </a:pPr>
                      <a:r>
                        <a:rPr lang="zh-CN" sz="1800" kern="100" dirty="0">
                          <a:effectLst/>
                        </a:rPr>
                        <a:t>论坛子模块的添加删除应由管理员管理</a:t>
                      </a:r>
                    </a:p>
                    <a:p>
                      <a:pPr marL="342900" lvl="0" indent="-342900" algn="just">
                        <a:lnSpc>
                          <a:spcPct val="200000"/>
                        </a:lnSpc>
                        <a:spcAft>
                          <a:spcPts val="0"/>
                        </a:spcAft>
                        <a:buFont typeface="+mj-lt"/>
                        <a:buAutoNum type="arabicPeriod"/>
                      </a:pPr>
                      <a:r>
                        <a:rPr lang="zh-CN" sz="1800" kern="100" dirty="0">
                          <a:effectLst/>
                        </a:rPr>
                        <a:t>对帖子要有过滤功能，即在对帖子管理时可以针对关键字进行搜索</a:t>
                      </a:r>
                    </a:p>
                    <a:p>
                      <a:pPr marL="342900" lvl="0" indent="-342900" algn="just">
                        <a:lnSpc>
                          <a:spcPct val="200000"/>
                        </a:lnSpc>
                        <a:spcAft>
                          <a:spcPts val="0"/>
                        </a:spcAft>
                        <a:buFont typeface="+mj-lt"/>
                        <a:buAutoNum type="arabicPeriod"/>
                      </a:pPr>
                      <a:r>
                        <a:rPr lang="zh-CN" sz="1800" kern="100" dirty="0">
                          <a:effectLst/>
                        </a:rPr>
                        <a:t>管理员应该具备所有功能的权限，其他用户的权限不得超过管理员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1562798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学生用户代表访谈记录</a:t>
            </a:r>
          </a:p>
        </p:txBody>
      </p:sp>
      <p:graphicFrame>
        <p:nvGraphicFramePr>
          <p:cNvPr id="3" name="表格 2">
            <a:extLst>
              <a:ext uri="{FF2B5EF4-FFF2-40B4-BE49-F238E27FC236}">
                <a16:creationId xmlns:a16="http://schemas.microsoft.com/office/drawing/2014/main" id="{CFF496A0-4A32-495B-B73D-1D56DC3ED78C}"/>
              </a:ext>
            </a:extLst>
          </p:cNvPr>
          <p:cNvGraphicFramePr>
            <a:graphicFrameLocks noGrp="1"/>
          </p:cNvGraphicFramePr>
          <p:nvPr>
            <p:extLst>
              <p:ext uri="{D42A27DB-BD31-4B8C-83A1-F6EECF244321}">
                <p14:modId xmlns:p14="http://schemas.microsoft.com/office/powerpoint/2010/main" val="690979111"/>
              </p:ext>
            </p:extLst>
          </p:nvPr>
        </p:nvGraphicFramePr>
        <p:xfrm>
          <a:off x="1702340" y="0"/>
          <a:ext cx="8774349" cy="8187255"/>
        </p:xfrm>
        <a:graphic>
          <a:graphicData uri="http://schemas.openxmlformats.org/drawingml/2006/table">
            <a:tbl>
              <a:tblPr>
                <a:tableStyleId>{5C22544A-7EE6-4342-B048-85BDC9FD1C3A}</a:tableStyleId>
              </a:tblPr>
              <a:tblGrid>
                <a:gridCol w="1220861">
                  <a:extLst>
                    <a:ext uri="{9D8B030D-6E8A-4147-A177-3AD203B41FA5}">
                      <a16:colId xmlns:a16="http://schemas.microsoft.com/office/drawing/2014/main" val="3231566519"/>
                    </a:ext>
                  </a:extLst>
                </a:gridCol>
                <a:gridCol w="3535360">
                  <a:extLst>
                    <a:ext uri="{9D8B030D-6E8A-4147-A177-3AD203B41FA5}">
                      <a16:colId xmlns:a16="http://schemas.microsoft.com/office/drawing/2014/main" val="3532947922"/>
                    </a:ext>
                  </a:extLst>
                </a:gridCol>
                <a:gridCol w="1125005">
                  <a:extLst>
                    <a:ext uri="{9D8B030D-6E8A-4147-A177-3AD203B41FA5}">
                      <a16:colId xmlns:a16="http://schemas.microsoft.com/office/drawing/2014/main" val="4276414569"/>
                    </a:ext>
                  </a:extLst>
                </a:gridCol>
                <a:gridCol w="2893123">
                  <a:extLst>
                    <a:ext uri="{9D8B030D-6E8A-4147-A177-3AD203B41FA5}">
                      <a16:colId xmlns:a16="http://schemas.microsoft.com/office/drawing/2014/main" val="574928890"/>
                    </a:ext>
                  </a:extLst>
                </a:gridCol>
              </a:tblGrid>
              <a:tr h="794990">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弘毅</a:t>
                      </a:r>
                      <a:r>
                        <a:rPr lang="en-US" sz="1800" kern="100">
                          <a:effectLst/>
                        </a:rPr>
                        <a:t>1-6</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en-US" sz="1800" kern="100">
                          <a:effectLst/>
                        </a:rPr>
                        <a:t>2018/12/15</a:t>
                      </a:r>
                      <a:endParaRPr lang="zh-CN" sz="1800" kern="100">
                        <a:effectLst/>
                      </a:endParaRPr>
                    </a:p>
                    <a:p>
                      <a:pPr algn="just">
                        <a:spcAft>
                          <a:spcPts val="0"/>
                        </a:spcAft>
                      </a:pPr>
                      <a:r>
                        <a:rPr lang="en-US" sz="1800" kern="100">
                          <a:effectLst/>
                        </a:rPr>
                        <a:t>18.00-19.00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616750326"/>
                  </a:ext>
                </a:extLst>
              </a:tr>
              <a:tr h="368720">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黄浩峰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732569253"/>
                  </a:ext>
                </a:extLst>
              </a:tr>
              <a:tr h="494830">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spcAft>
                          <a:spcPts val="0"/>
                        </a:spcAft>
                      </a:pPr>
                      <a:r>
                        <a:rPr lang="zh-CN" sz="1800" kern="100" dirty="0">
                          <a:effectLst/>
                        </a:rPr>
                        <a:t>黄浩峰、李俊、王飞</a:t>
                      </a:r>
                      <a:r>
                        <a:rPr lang="zh-CN" altLang="en-US" sz="1800" kern="100" dirty="0">
                          <a:effectLst/>
                        </a:rPr>
                        <a:t>钢</a:t>
                      </a:r>
                      <a:r>
                        <a:rPr lang="zh-CN" sz="1800" kern="100" dirty="0">
                          <a:effectLst/>
                        </a:rPr>
                        <a:t>学生用户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6010762"/>
                  </a:ext>
                </a:extLst>
              </a:tr>
              <a:tr h="39232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19517910"/>
                  </a:ext>
                </a:extLst>
              </a:tr>
              <a:tr h="564371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小组将网页端的学生端界面原型给王飞刚学生用户演示，记录王飞钢学生用户根据我们的界面原型提出了以下需要修改的地方：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修改密码分为重置密码和忘记密码两种情况</a:t>
                      </a:r>
                      <a:r>
                        <a:rPr lang="en-US" sz="1800" kern="100" dirty="0">
                          <a:effectLst/>
                        </a:rPr>
                        <a:t>.</a:t>
                      </a:r>
                      <a:r>
                        <a:rPr lang="zh-CN" sz="1800" kern="100" dirty="0">
                          <a:effectLst/>
                        </a:rPr>
                        <a:t>重置密码需要登陆进入个人中心完成操作</a:t>
                      </a:r>
                      <a:r>
                        <a:rPr lang="en-US" sz="1800" kern="100" dirty="0">
                          <a:effectLst/>
                        </a:rPr>
                        <a:t>,</a:t>
                      </a:r>
                      <a:r>
                        <a:rPr lang="zh-CN" sz="1800" kern="100" dirty="0">
                          <a:effectLst/>
                        </a:rPr>
                        <a:t>而忘记密码应在登陆界面予以体现</a:t>
                      </a:r>
                    </a:p>
                    <a:p>
                      <a:pPr marL="342900" lvl="0" indent="-342900" algn="just">
                        <a:lnSpc>
                          <a:spcPct val="200000"/>
                        </a:lnSpc>
                        <a:spcAft>
                          <a:spcPts val="0"/>
                        </a:spcAft>
                        <a:buFont typeface="+mj-lt"/>
                        <a:buAutoNum type="arabicPeriod"/>
                      </a:pPr>
                      <a:r>
                        <a:rPr lang="zh-CN" sz="1800" kern="100" dirty="0">
                          <a:effectLst/>
                        </a:rPr>
                        <a:t>教师模块</a:t>
                      </a:r>
                      <a:r>
                        <a:rPr lang="en-US" sz="1800" kern="100" dirty="0">
                          <a:effectLst/>
                        </a:rPr>
                        <a:t>:</a:t>
                      </a:r>
                      <a:r>
                        <a:rPr lang="zh-CN" sz="1800" kern="100" dirty="0">
                          <a:effectLst/>
                        </a:rPr>
                        <a:t>对于喜爱的教师</a:t>
                      </a:r>
                      <a:r>
                        <a:rPr lang="en-US" sz="1800" kern="100" dirty="0">
                          <a:effectLst/>
                        </a:rPr>
                        <a:t>,</a:t>
                      </a:r>
                      <a:r>
                        <a:rPr lang="zh-CN" sz="1800" kern="100" dirty="0">
                          <a:effectLst/>
                        </a:rPr>
                        <a:t>应有关注追踪其最新动态功能</a:t>
                      </a:r>
                      <a:r>
                        <a:rPr lang="en-US" sz="1800" kern="100" dirty="0">
                          <a:effectLst/>
                        </a:rPr>
                        <a:t>.</a:t>
                      </a:r>
                      <a:r>
                        <a:rPr lang="zh-CN" sz="1800" kern="100" dirty="0">
                          <a:effectLst/>
                        </a:rPr>
                        <a:t>教学心得和课程应有热门教学心得和热门课程</a:t>
                      </a:r>
                      <a:r>
                        <a:rPr lang="en-US" sz="1800" kern="100" dirty="0">
                          <a:effectLst/>
                        </a:rPr>
                        <a:t>,</a:t>
                      </a:r>
                      <a:r>
                        <a:rPr lang="zh-CN" sz="1800" kern="100" dirty="0">
                          <a:effectLst/>
                        </a:rPr>
                        <a:t>便于学习路径的感悟和了解教师精品课程教学强项</a:t>
                      </a:r>
                    </a:p>
                    <a:p>
                      <a:pPr marL="342900" lvl="0" indent="-342900" algn="just">
                        <a:lnSpc>
                          <a:spcPct val="200000"/>
                        </a:lnSpc>
                        <a:spcAft>
                          <a:spcPts val="0"/>
                        </a:spcAft>
                        <a:buFont typeface="+mj-lt"/>
                        <a:buAutoNum type="arabicPeriod"/>
                      </a:pPr>
                      <a:r>
                        <a:rPr lang="zh-CN" sz="1800" kern="100" dirty="0">
                          <a:effectLst/>
                        </a:rPr>
                        <a:t>课程中课程交流模块</a:t>
                      </a:r>
                      <a:r>
                        <a:rPr lang="en-US" sz="1800" kern="100" dirty="0">
                          <a:effectLst/>
                        </a:rPr>
                        <a:t>:</a:t>
                      </a:r>
                      <a:r>
                        <a:rPr lang="zh-CN" sz="1800" kern="100" dirty="0">
                          <a:effectLst/>
                        </a:rPr>
                        <a:t>以论坛子版块的方式进行</a:t>
                      </a:r>
                      <a:r>
                        <a:rPr lang="en-US" sz="1800" kern="100" dirty="0">
                          <a:effectLst/>
                        </a:rPr>
                        <a:t>,</a:t>
                      </a:r>
                      <a:endParaRPr lang="zh-CN" sz="1800" kern="100" dirty="0">
                        <a:effectLst/>
                      </a:endParaRPr>
                    </a:p>
                    <a:p>
                      <a:pPr marL="342900" lvl="0" indent="-342900" algn="just">
                        <a:lnSpc>
                          <a:spcPct val="200000"/>
                        </a:lnSpc>
                        <a:spcAft>
                          <a:spcPts val="0"/>
                        </a:spcAft>
                        <a:buFont typeface="+mj-lt"/>
                        <a:buAutoNum type="arabicPeriod"/>
                      </a:pPr>
                      <a:r>
                        <a:rPr lang="zh-CN" sz="1800" kern="100" dirty="0">
                          <a:effectLst/>
                        </a:rPr>
                        <a:t>学生个人中心应有我的论坛</a:t>
                      </a:r>
                      <a:r>
                        <a:rPr lang="en-US" sz="1800" kern="100" dirty="0">
                          <a:effectLst/>
                        </a:rPr>
                        <a:t>,</a:t>
                      </a:r>
                      <a:r>
                        <a:rPr lang="zh-CN" sz="1800" kern="100" dirty="0">
                          <a:effectLst/>
                        </a:rPr>
                        <a:t>这样方便快捷</a:t>
                      </a:r>
                      <a:r>
                        <a:rPr lang="en-US" sz="1800" kern="100" dirty="0">
                          <a:effectLst/>
                        </a:rPr>
                        <a:t>.</a:t>
                      </a:r>
                      <a:r>
                        <a:rPr lang="zh-CN" sz="1800" kern="100" dirty="0">
                          <a:effectLst/>
                        </a:rPr>
                        <a:t>使得不用进入论坛查看动态</a:t>
                      </a:r>
                      <a:r>
                        <a:rPr lang="en-US" sz="1800" kern="100" dirty="0">
                          <a:effectLst/>
                        </a:rPr>
                        <a:t>,</a:t>
                      </a:r>
                      <a:r>
                        <a:rPr lang="zh-CN" sz="1800" kern="100" dirty="0">
                          <a:effectLst/>
                        </a:rPr>
                        <a:t>更符合用户习惯</a:t>
                      </a:r>
                    </a:p>
                    <a:p>
                      <a:pPr marL="342900" lvl="0" indent="-342900" algn="just">
                        <a:lnSpc>
                          <a:spcPct val="200000"/>
                        </a:lnSpc>
                        <a:spcAft>
                          <a:spcPts val="0"/>
                        </a:spcAft>
                        <a:buFont typeface="+mj-lt"/>
                        <a:buAutoNum type="arabicPeriod"/>
                      </a:pPr>
                      <a:r>
                        <a:rPr lang="zh-CN" sz="1800" kern="100" dirty="0">
                          <a:effectLst/>
                        </a:rPr>
                        <a:t>答疑应具有时间列表</a:t>
                      </a:r>
                      <a:r>
                        <a:rPr lang="en-US" sz="1800" kern="100" dirty="0">
                          <a:effectLst/>
                        </a:rPr>
                        <a:t>,</a:t>
                      </a:r>
                      <a:r>
                        <a:rPr lang="zh-CN" sz="1800" kern="100" dirty="0">
                          <a:effectLst/>
                        </a:rPr>
                        <a:t>根据已答疑 正在答疑 即将开始进行分类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95986403"/>
                  </a:ext>
                </a:extLst>
              </a:tr>
            </a:tbl>
          </a:graphicData>
        </a:graphic>
      </p:graphicFrame>
    </p:spTree>
    <p:extLst>
      <p:ext uri="{BB962C8B-B14F-4D97-AF65-F5344CB8AC3E}">
        <p14:creationId xmlns:p14="http://schemas.microsoft.com/office/powerpoint/2010/main" val="2828839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游客用户代表访谈记录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2704379900"/>
              </p:ext>
            </p:extLst>
          </p:nvPr>
        </p:nvGraphicFramePr>
        <p:xfrm>
          <a:off x="1553183" y="2"/>
          <a:ext cx="9085634" cy="6849708"/>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625268">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dirty="0">
                          <a:effectLst/>
                        </a:rPr>
                        <a:t>理</a:t>
                      </a:r>
                      <a:r>
                        <a:rPr lang="en-US" sz="1800" kern="100" dirty="0">
                          <a:effectLst/>
                        </a:rPr>
                        <a:t>4-1</a:t>
                      </a:r>
                      <a:r>
                        <a:rPr lang="zh-CN" sz="1800" kern="100" dirty="0">
                          <a:effectLst/>
                        </a:rPr>
                        <a:t>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访谈时间</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625268">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记录人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625268">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a:t>
                      </a:r>
                      <a:r>
                        <a:rPr lang="zh-CN" altLang="en-US" sz="1800" kern="100" dirty="0">
                          <a:effectLst/>
                        </a:rPr>
                        <a:t>胡锦波、黄浩峰、李俊、吴荣欣</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7965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450355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a:t>
                      </a:r>
                      <a:r>
                        <a:rPr lang="zh-CN" altLang="en-US" sz="1800" kern="100" dirty="0">
                          <a:effectLst/>
                        </a:rPr>
                        <a:t>和移动端</a:t>
                      </a:r>
                      <a:r>
                        <a:rPr lang="zh-CN" sz="1800" kern="100" dirty="0">
                          <a:effectLst/>
                        </a:rPr>
                        <a:t>的</a:t>
                      </a:r>
                      <a:r>
                        <a:rPr lang="zh-CN" altLang="en-US" sz="1800" kern="100" dirty="0">
                          <a:effectLst/>
                        </a:rPr>
                        <a:t>游客端</a:t>
                      </a:r>
                      <a:r>
                        <a:rPr lang="zh-CN" sz="1800" kern="100" dirty="0">
                          <a:effectLst/>
                        </a:rPr>
                        <a:t>界面原型给</a:t>
                      </a:r>
                      <a:r>
                        <a:rPr lang="zh-CN" altLang="en-US" sz="1800" kern="100" dirty="0">
                          <a:effectLst/>
                        </a:rPr>
                        <a:t>胡锦波同学</a:t>
                      </a:r>
                      <a:r>
                        <a:rPr lang="zh-CN" sz="1800" kern="100" dirty="0">
                          <a:effectLst/>
                        </a:rPr>
                        <a:t>演示，</a:t>
                      </a:r>
                      <a:r>
                        <a:rPr lang="zh-CN" altLang="en-US" sz="1800" kern="100" dirty="0">
                          <a:effectLst/>
                        </a:rPr>
                        <a:t>胡锦波同学</a:t>
                      </a:r>
                      <a:r>
                        <a:rPr lang="zh-CN" sz="1800" kern="100" dirty="0">
                          <a:effectLst/>
                        </a:rPr>
                        <a:t>根据我们的界面原型提出了以下需要修改的地方：</a:t>
                      </a:r>
                    </a:p>
                    <a:p>
                      <a:pPr marL="342900" lvl="0" indent="-342900" algn="just">
                        <a:lnSpc>
                          <a:spcPct val="200000"/>
                        </a:lnSpc>
                        <a:spcAft>
                          <a:spcPts val="0"/>
                        </a:spcAft>
                        <a:buFont typeface="+mj-lt"/>
                        <a:buAutoNum type="arabicPeriod"/>
                      </a:pPr>
                      <a:r>
                        <a:rPr lang="zh-CN" altLang="en-US" sz="1800" kern="100" dirty="0">
                          <a:effectLst/>
                        </a:rPr>
                        <a:t>期望有更多的教师介绍信息</a:t>
                      </a:r>
                      <a:endParaRPr lang="en-US" altLang="zh-CN" sz="1800" kern="100" dirty="0">
                        <a:effectLst/>
                      </a:endParaRPr>
                    </a:p>
                    <a:p>
                      <a:pPr marL="342900" lvl="0" indent="-342900" algn="just">
                        <a:lnSpc>
                          <a:spcPct val="200000"/>
                        </a:lnSpc>
                        <a:spcAft>
                          <a:spcPts val="0"/>
                        </a:spcAft>
                        <a:buFont typeface="+mj-lt"/>
                        <a:buAutoNum type="arabicPeriod"/>
                      </a:pPr>
                      <a:r>
                        <a:rPr lang="zh-CN" altLang="en-US" sz="1800" kern="100" dirty="0">
                          <a:effectLst/>
                        </a:rPr>
                        <a:t>期望有更多的课程介绍信息</a:t>
                      </a:r>
                      <a:endParaRPr lang="zh-CN" sz="1800" kern="100" dirty="0">
                        <a:effectLst/>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319073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界面原型</a:t>
            </a:r>
          </a:p>
        </p:txBody>
      </p:sp>
    </p:spTree>
    <p:extLst>
      <p:ext uri="{BB962C8B-B14F-4D97-AF65-F5344CB8AC3E}">
        <p14:creationId xmlns:p14="http://schemas.microsoft.com/office/powerpoint/2010/main" val="2083023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447761" y="241088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1546139" y="2621555"/>
            <a:ext cx="2941672" cy="461665"/>
          </a:xfrm>
          <a:prstGeom prst="rect">
            <a:avLst/>
          </a:prstGeom>
          <a:noFill/>
        </p:spPr>
        <p:txBody>
          <a:bodyPr wrap="square" rtlCol="0">
            <a:spAutoFit/>
          </a:bodyPr>
          <a:lstStyle/>
          <a:p>
            <a:r>
              <a:rPr lang="en-US" altLang="zh-CN" sz="2400" b="1" dirty="0" err="1">
                <a:solidFill>
                  <a:schemeClr val="bg1"/>
                </a:solidFill>
                <a:latin typeface="微软雅黑" panose="020B0503020204020204" pitchFamily="34" charset="-122"/>
                <a:ea typeface="微软雅黑" panose="020B0503020204020204" pitchFamily="34" charset="-122"/>
              </a:rPr>
              <a:t>Vision&amp;Scope</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447761" y="331893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1546139" y="3529605"/>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用户群分类</a:t>
            </a:r>
          </a:p>
        </p:txBody>
      </p:sp>
      <p:sp>
        <p:nvSpPr>
          <p:cNvPr id="7" name="椭圆 6"/>
          <p:cNvSpPr/>
          <p:nvPr/>
        </p:nvSpPr>
        <p:spPr>
          <a:xfrm>
            <a:off x="447761" y="5121438"/>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1546139" y="5332110"/>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界面原型</a:t>
            </a:r>
          </a:p>
        </p:txBody>
      </p:sp>
      <p:sp>
        <p:nvSpPr>
          <p:cNvPr id="9" name="椭圆 8"/>
          <p:cNvSpPr/>
          <p:nvPr/>
        </p:nvSpPr>
        <p:spPr>
          <a:xfrm>
            <a:off x="447761" y="4213388"/>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1546139" y="4424060"/>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需求获取及确认</a:t>
            </a:r>
          </a:p>
        </p:txBody>
      </p:sp>
      <p:sp>
        <p:nvSpPr>
          <p:cNvPr id="11" name="椭圆 10">
            <a:extLst>
              <a:ext uri="{FF2B5EF4-FFF2-40B4-BE49-F238E27FC236}">
                <a16:creationId xmlns:a16="http://schemas.microsoft.com/office/drawing/2014/main" id="{3D41896A-782C-4BA4-9AA1-09741B8DA2B0}"/>
              </a:ext>
            </a:extLst>
          </p:cNvPr>
          <p:cNvSpPr/>
          <p:nvPr/>
        </p:nvSpPr>
        <p:spPr>
          <a:xfrm>
            <a:off x="4487811" y="241088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05</a:t>
            </a:r>
            <a:endParaRPr lang="zh-CN" altLang="en-US" sz="2800" b="1" dirty="0"/>
          </a:p>
        </p:txBody>
      </p:sp>
      <p:sp>
        <p:nvSpPr>
          <p:cNvPr id="12" name="文本框 11">
            <a:extLst>
              <a:ext uri="{FF2B5EF4-FFF2-40B4-BE49-F238E27FC236}">
                <a16:creationId xmlns:a16="http://schemas.microsoft.com/office/drawing/2014/main" id="{FF950E19-E5DD-40E5-96DC-FB585DBE9928}"/>
              </a:ext>
            </a:extLst>
          </p:cNvPr>
          <p:cNvSpPr txBox="1"/>
          <p:nvPr/>
        </p:nvSpPr>
        <p:spPr>
          <a:xfrm>
            <a:off x="5586189" y="2621555"/>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需求用例</a:t>
            </a:r>
          </a:p>
        </p:txBody>
      </p:sp>
      <p:sp>
        <p:nvSpPr>
          <p:cNvPr id="13" name="椭圆 12">
            <a:extLst>
              <a:ext uri="{FF2B5EF4-FFF2-40B4-BE49-F238E27FC236}">
                <a16:creationId xmlns:a16="http://schemas.microsoft.com/office/drawing/2014/main" id="{8DFAD80E-F597-44AC-B79C-069F08F16B03}"/>
              </a:ext>
            </a:extLst>
          </p:cNvPr>
          <p:cNvSpPr/>
          <p:nvPr/>
        </p:nvSpPr>
        <p:spPr>
          <a:xfrm>
            <a:off x="4487811" y="331893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06</a:t>
            </a:r>
            <a:endParaRPr lang="zh-CN" altLang="en-US" sz="2800" b="1" dirty="0"/>
          </a:p>
        </p:txBody>
      </p:sp>
      <p:sp>
        <p:nvSpPr>
          <p:cNvPr id="14" name="文本框 13">
            <a:extLst>
              <a:ext uri="{FF2B5EF4-FFF2-40B4-BE49-F238E27FC236}">
                <a16:creationId xmlns:a16="http://schemas.microsoft.com/office/drawing/2014/main" id="{DC4BE875-C38C-4C49-8222-D13B36B3BC3D}"/>
              </a:ext>
            </a:extLst>
          </p:cNvPr>
          <p:cNvSpPr txBox="1"/>
          <p:nvPr/>
        </p:nvSpPr>
        <p:spPr>
          <a:xfrm>
            <a:off x="5586189" y="3529605"/>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数据字典</a:t>
            </a:r>
          </a:p>
        </p:txBody>
      </p:sp>
      <p:sp>
        <p:nvSpPr>
          <p:cNvPr id="15" name="椭圆 14">
            <a:extLst>
              <a:ext uri="{FF2B5EF4-FFF2-40B4-BE49-F238E27FC236}">
                <a16:creationId xmlns:a16="http://schemas.microsoft.com/office/drawing/2014/main" id="{9BA5062F-2413-4B6C-B8D8-BB003843CB17}"/>
              </a:ext>
            </a:extLst>
          </p:cNvPr>
          <p:cNvSpPr/>
          <p:nvPr/>
        </p:nvSpPr>
        <p:spPr>
          <a:xfrm>
            <a:off x="4487811" y="5121438"/>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08</a:t>
            </a:r>
            <a:endParaRPr lang="zh-CN" altLang="en-US" sz="2800" b="1" dirty="0"/>
          </a:p>
        </p:txBody>
      </p:sp>
      <p:sp>
        <p:nvSpPr>
          <p:cNvPr id="16" name="文本框 15">
            <a:extLst>
              <a:ext uri="{FF2B5EF4-FFF2-40B4-BE49-F238E27FC236}">
                <a16:creationId xmlns:a16="http://schemas.microsoft.com/office/drawing/2014/main" id="{3C7C6819-57A4-4695-AB02-51E29DB7BD09}"/>
              </a:ext>
            </a:extLst>
          </p:cNvPr>
          <p:cNvSpPr txBox="1"/>
          <p:nvPr/>
        </p:nvSpPr>
        <p:spPr>
          <a:xfrm>
            <a:off x="5586189" y="5332110"/>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需求优先级</a:t>
            </a:r>
          </a:p>
        </p:txBody>
      </p:sp>
      <p:sp>
        <p:nvSpPr>
          <p:cNvPr id="17" name="椭圆 16">
            <a:extLst>
              <a:ext uri="{FF2B5EF4-FFF2-40B4-BE49-F238E27FC236}">
                <a16:creationId xmlns:a16="http://schemas.microsoft.com/office/drawing/2014/main" id="{762EEDDD-5DFE-47C0-B4E8-2C2B32045B84}"/>
              </a:ext>
            </a:extLst>
          </p:cNvPr>
          <p:cNvSpPr/>
          <p:nvPr/>
        </p:nvSpPr>
        <p:spPr>
          <a:xfrm>
            <a:off x="4487811" y="4213388"/>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07</a:t>
            </a:r>
            <a:endParaRPr lang="zh-CN" altLang="en-US" sz="2800" b="1" dirty="0"/>
          </a:p>
        </p:txBody>
      </p:sp>
      <p:sp>
        <p:nvSpPr>
          <p:cNvPr id="18" name="文本框 17">
            <a:extLst>
              <a:ext uri="{FF2B5EF4-FFF2-40B4-BE49-F238E27FC236}">
                <a16:creationId xmlns:a16="http://schemas.microsoft.com/office/drawing/2014/main" id="{F549A6AC-3AF6-4291-901A-A7E7641B0E68}"/>
              </a:ext>
            </a:extLst>
          </p:cNvPr>
          <p:cNvSpPr txBox="1"/>
          <p:nvPr/>
        </p:nvSpPr>
        <p:spPr>
          <a:xfrm>
            <a:off x="5586189" y="4424060"/>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需求冲突</a:t>
            </a:r>
          </a:p>
        </p:txBody>
      </p:sp>
      <p:sp>
        <p:nvSpPr>
          <p:cNvPr id="19" name="椭圆 18">
            <a:extLst>
              <a:ext uri="{FF2B5EF4-FFF2-40B4-BE49-F238E27FC236}">
                <a16:creationId xmlns:a16="http://schemas.microsoft.com/office/drawing/2014/main" id="{1A64627A-EA81-4D14-9C4A-2F9614FD0A8B}"/>
              </a:ext>
            </a:extLst>
          </p:cNvPr>
          <p:cNvSpPr/>
          <p:nvPr/>
        </p:nvSpPr>
        <p:spPr>
          <a:xfrm>
            <a:off x="8305783" y="241088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09</a:t>
            </a:r>
            <a:endParaRPr lang="zh-CN" altLang="en-US" sz="2800" b="1" dirty="0"/>
          </a:p>
        </p:txBody>
      </p:sp>
      <p:sp>
        <p:nvSpPr>
          <p:cNvPr id="20" name="文本框 19">
            <a:extLst>
              <a:ext uri="{FF2B5EF4-FFF2-40B4-BE49-F238E27FC236}">
                <a16:creationId xmlns:a16="http://schemas.microsoft.com/office/drawing/2014/main" id="{0F6CFCA0-23F1-4DEA-9B55-247E828B858C}"/>
              </a:ext>
            </a:extLst>
          </p:cNvPr>
          <p:cNvSpPr txBox="1"/>
          <p:nvPr/>
        </p:nvSpPr>
        <p:spPr>
          <a:xfrm>
            <a:off x="9404161" y="2621555"/>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非功能性需求</a:t>
            </a:r>
          </a:p>
        </p:txBody>
      </p:sp>
      <p:sp>
        <p:nvSpPr>
          <p:cNvPr id="21" name="椭圆 20">
            <a:extLst>
              <a:ext uri="{FF2B5EF4-FFF2-40B4-BE49-F238E27FC236}">
                <a16:creationId xmlns:a16="http://schemas.microsoft.com/office/drawing/2014/main" id="{21E0E3D2-3EC7-4545-8D95-1F76C284F8D3}"/>
              </a:ext>
            </a:extLst>
          </p:cNvPr>
          <p:cNvSpPr/>
          <p:nvPr/>
        </p:nvSpPr>
        <p:spPr>
          <a:xfrm>
            <a:off x="8305783" y="331893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10</a:t>
            </a:r>
            <a:endParaRPr lang="zh-CN" altLang="en-US" sz="2800" b="1" dirty="0"/>
          </a:p>
        </p:txBody>
      </p:sp>
      <p:sp>
        <p:nvSpPr>
          <p:cNvPr id="22" name="文本框 21">
            <a:extLst>
              <a:ext uri="{FF2B5EF4-FFF2-40B4-BE49-F238E27FC236}">
                <a16:creationId xmlns:a16="http://schemas.microsoft.com/office/drawing/2014/main" id="{E24A3E21-E385-4421-93FD-3AE61F8DCFD2}"/>
              </a:ext>
            </a:extLst>
          </p:cNvPr>
          <p:cNvSpPr txBox="1"/>
          <p:nvPr/>
        </p:nvSpPr>
        <p:spPr>
          <a:xfrm>
            <a:off x="9404161" y="3529605"/>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测试用例</a:t>
            </a:r>
          </a:p>
        </p:txBody>
      </p:sp>
      <p:sp>
        <p:nvSpPr>
          <p:cNvPr id="23" name="椭圆 22">
            <a:extLst>
              <a:ext uri="{FF2B5EF4-FFF2-40B4-BE49-F238E27FC236}">
                <a16:creationId xmlns:a16="http://schemas.microsoft.com/office/drawing/2014/main" id="{C082E1E9-8914-4503-8AC7-EA52641390CE}"/>
              </a:ext>
            </a:extLst>
          </p:cNvPr>
          <p:cNvSpPr/>
          <p:nvPr/>
        </p:nvSpPr>
        <p:spPr>
          <a:xfrm>
            <a:off x="8305783" y="5121438"/>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12</a:t>
            </a:r>
            <a:endParaRPr lang="zh-CN" altLang="en-US" sz="2800" b="1" dirty="0"/>
          </a:p>
        </p:txBody>
      </p:sp>
      <p:sp>
        <p:nvSpPr>
          <p:cNvPr id="24" name="文本框 23">
            <a:extLst>
              <a:ext uri="{FF2B5EF4-FFF2-40B4-BE49-F238E27FC236}">
                <a16:creationId xmlns:a16="http://schemas.microsoft.com/office/drawing/2014/main" id="{9E2C65A0-33BB-48C9-B9E6-41B9D48E7469}"/>
              </a:ext>
            </a:extLst>
          </p:cNvPr>
          <p:cNvSpPr txBox="1"/>
          <p:nvPr/>
        </p:nvSpPr>
        <p:spPr>
          <a:xfrm>
            <a:off x="9404161" y="5332110"/>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参考资料及绩效</a:t>
            </a:r>
          </a:p>
        </p:txBody>
      </p:sp>
      <p:sp>
        <p:nvSpPr>
          <p:cNvPr id="25" name="椭圆 24">
            <a:extLst>
              <a:ext uri="{FF2B5EF4-FFF2-40B4-BE49-F238E27FC236}">
                <a16:creationId xmlns:a16="http://schemas.microsoft.com/office/drawing/2014/main" id="{47E7FC88-8409-4B80-BE73-250F77AC9CA6}"/>
              </a:ext>
            </a:extLst>
          </p:cNvPr>
          <p:cNvSpPr/>
          <p:nvPr/>
        </p:nvSpPr>
        <p:spPr>
          <a:xfrm>
            <a:off x="8305783" y="4213388"/>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11</a:t>
            </a:r>
            <a:endParaRPr lang="zh-CN" altLang="en-US" sz="2800" b="1" dirty="0"/>
          </a:p>
        </p:txBody>
      </p:sp>
      <p:sp>
        <p:nvSpPr>
          <p:cNvPr id="26" name="文本框 25">
            <a:extLst>
              <a:ext uri="{FF2B5EF4-FFF2-40B4-BE49-F238E27FC236}">
                <a16:creationId xmlns:a16="http://schemas.microsoft.com/office/drawing/2014/main" id="{E44F02FF-BED9-4A84-A3C5-62550691AA33}"/>
              </a:ext>
            </a:extLst>
          </p:cNvPr>
          <p:cNvSpPr txBox="1"/>
          <p:nvPr/>
        </p:nvSpPr>
        <p:spPr>
          <a:xfrm>
            <a:off x="9404161" y="4424060"/>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用户手册</a:t>
            </a: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en-US" altLang="zh-CN" sz="4000" b="1" dirty="0"/>
              <a:t>Web</a:t>
            </a:r>
            <a:r>
              <a:rPr lang="zh-CN" altLang="en-US" sz="4000" b="1" dirty="0"/>
              <a:t>端：</a:t>
            </a:r>
            <a:endParaRPr lang="zh-CN" altLang="zh-CN" sz="4000" b="1" dirty="0"/>
          </a:p>
        </p:txBody>
      </p:sp>
      <p:pic>
        <p:nvPicPr>
          <p:cNvPr id="5" name="图片 4">
            <a:extLst>
              <a:ext uri="{FF2B5EF4-FFF2-40B4-BE49-F238E27FC236}">
                <a16:creationId xmlns:a16="http://schemas.microsoft.com/office/drawing/2014/main" id="{D72BC1BD-437C-4267-AAEB-35661652B0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600" y="1133831"/>
            <a:ext cx="7585032" cy="5421719"/>
          </a:xfrm>
          <a:prstGeom prst="rect">
            <a:avLst/>
          </a:prstGeom>
        </p:spPr>
      </p:pic>
    </p:spTree>
    <p:extLst>
      <p:ext uri="{BB962C8B-B14F-4D97-AF65-F5344CB8AC3E}">
        <p14:creationId xmlns:p14="http://schemas.microsoft.com/office/powerpoint/2010/main" val="3116744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6" name="图片 5">
            <a:extLst>
              <a:ext uri="{FF2B5EF4-FFF2-40B4-BE49-F238E27FC236}">
                <a16:creationId xmlns:a16="http://schemas.microsoft.com/office/drawing/2014/main" id="{FC83C34C-C372-4D28-8D77-2F98E9B62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8293" y="0"/>
            <a:ext cx="6610120" cy="6858000"/>
          </a:xfrm>
          <a:prstGeom prst="rect">
            <a:avLst/>
          </a:prstGeom>
        </p:spPr>
      </p:pic>
    </p:spTree>
    <p:extLst>
      <p:ext uri="{BB962C8B-B14F-4D97-AF65-F5344CB8AC3E}">
        <p14:creationId xmlns:p14="http://schemas.microsoft.com/office/powerpoint/2010/main" val="4046201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4" name="图片 3">
            <a:extLst>
              <a:ext uri="{FF2B5EF4-FFF2-40B4-BE49-F238E27FC236}">
                <a16:creationId xmlns:a16="http://schemas.microsoft.com/office/drawing/2014/main" id="{572B9F77-9392-4FEA-8886-92ED25EF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97" y="0"/>
            <a:ext cx="6270171" cy="6858000"/>
          </a:xfrm>
          <a:prstGeom prst="rect">
            <a:avLst/>
          </a:prstGeom>
        </p:spPr>
      </p:pic>
    </p:spTree>
    <p:extLst>
      <p:ext uri="{BB962C8B-B14F-4D97-AF65-F5344CB8AC3E}">
        <p14:creationId xmlns:p14="http://schemas.microsoft.com/office/powerpoint/2010/main" val="404753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5" name="图片 4">
            <a:extLst>
              <a:ext uri="{FF2B5EF4-FFF2-40B4-BE49-F238E27FC236}">
                <a16:creationId xmlns:a16="http://schemas.microsoft.com/office/drawing/2014/main" id="{31E22DA1-ABC8-405F-9C27-C71E38D80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250" y="0"/>
            <a:ext cx="6891500" cy="6858000"/>
          </a:xfrm>
          <a:prstGeom prst="rect">
            <a:avLst/>
          </a:prstGeom>
        </p:spPr>
      </p:pic>
    </p:spTree>
    <p:extLst>
      <p:ext uri="{BB962C8B-B14F-4D97-AF65-F5344CB8AC3E}">
        <p14:creationId xmlns:p14="http://schemas.microsoft.com/office/powerpoint/2010/main" val="151968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移动端：</a:t>
            </a:r>
            <a:endParaRPr lang="zh-CN" altLang="zh-CN" sz="4000" b="1" dirty="0"/>
          </a:p>
        </p:txBody>
      </p:sp>
      <p:pic>
        <p:nvPicPr>
          <p:cNvPr id="5" name="图片 4">
            <a:extLst>
              <a:ext uri="{FF2B5EF4-FFF2-40B4-BE49-F238E27FC236}">
                <a16:creationId xmlns:a16="http://schemas.microsoft.com/office/drawing/2014/main" id="{B913FEA0-D753-4C76-9ABC-59872887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538" y="1274454"/>
            <a:ext cx="2805287" cy="5112962"/>
          </a:xfrm>
          <a:prstGeom prst="rect">
            <a:avLst/>
          </a:prstGeom>
        </p:spPr>
      </p:pic>
      <p:pic>
        <p:nvPicPr>
          <p:cNvPr id="6" name="图片 5">
            <a:extLst>
              <a:ext uri="{FF2B5EF4-FFF2-40B4-BE49-F238E27FC236}">
                <a16:creationId xmlns:a16="http://schemas.microsoft.com/office/drawing/2014/main" id="{194FD54C-0D44-461E-855D-47518723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25" y="1261538"/>
            <a:ext cx="2805287" cy="5148165"/>
          </a:xfrm>
          <a:prstGeom prst="rect">
            <a:avLst/>
          </a:prstGeom>
        </p:spPr>
      </p:pic>
      <p:pic>
        <p:nvPicPr>
          <p:cNvPr id="8" name="图片 7">
            <a:extLst>
              <a:ext uri="{FF2B5EF4-FFF2-40B4-BE49-F238E27FC236}">
                <a16:creationId xmlns:a16="http://schemas.microsoft.com/office/drawing/2014/main" id="{F71C07FF-6462-4B42-980A-F50E175E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112" y="1274454"/>
            <a:ext cx="2723226" cy="5149373"/>
          </a:xfrm>
          <a:prstGeom prst="rect">
            <a:avLst/>
          </a:prstGeom>
        </p:spPr>
      </p:pic>
    </p:spTree>
    <p:extLst>
      <p:ext uri="{BB962C8B-B14F-4D97-AF65-F5344CB8AC3E}">
        <p14:creationId xmlns:p14="http://schemas.microsoft.com/office/powerpoint/2010/main" val="406718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需求用例</a:t>
            </a:r>
          </a:p>
        </p:txBody>
      </p:sp>
    </p:spTree>
    <p:extLst>
      <p:ext uri="{BB962C8B-B14F-4D97-AF65-F5344CB8AC3E}">
        <p14:creationId xmlns:p14="http://schemas.microsoft.com/office/powerpoint/2010/main" val="861179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用例图：</a:t>
            </a:r>
            <a:endParaRPr lang="zh-CN" altLang="zh-CN" sz="4000" b="1" dirty="0"/>
          </a:p>
        </p:txBody>
      </p:sp>
      <p:pic>
        <p:nvPicPr>
          <p:cNvPr id="4" name="图片 3">
            <a:extLst>
              <a:ext uri="{FF2B5EF4-FFF2-40B4-BE49-F238E27FC236}">
                <a16:creationId xmlns:a16="http://schemas.microsoft.com/office/drawing/2014/main" id="{D05FA269-C0A8-4195-A44A-BF684DA56DA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262" y="1133831"/>
            <a:ext cx="9388213" cy="5657495"/>
          </a:xfrm>
          <a:prstGeom prst="rect">
            <a:avLst/>
          </a:prstGeom>
          <a:noFill/>
          <a:ln>
            <a:noFill/>
          </a:ln>
        </p:spPr>
      </p:pic>
    </p:spTree>
    <p:extLst>
      <p:ext uri="{BB962C8B-B14F-4D97-AF65-F5344CB8AC3E}">
        <p14:creationId xmlns:p14="http://schemas.microsoft.com/office/powerpoint/2010/main" val="4086942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992D94AE-AD43-4D14-A342-BE258A18AB6C}"/>
              </a:ext>
            </a:extLst>
          </p:cNvPr>
          <p:cNvGraphicFramePr>
            <a:graphicFrameLocks noGrp="1"/>
          </p:cNvGraphicFramePr>
          <p:nvPr>
            <p:extLst>
              <p:ext uri="{D42A27DB-BD31-4B8C-83A1-F6EECF244321}">
                <p14:modId xmlns:p14="http://schemas.microsoft.com/office/powerpoint/2010/main" val="465797764"/>
              </p:ext>
            </p:extLst>
          </p:nvPr>
        </p:nvGraphicFramePr>
        <p:xfrm>
          <a:off x="133546" y="0"/>
          <a:ext cx="11924907" cy="6881004"/>
        </p:xfrm>
        <a:graphic>
          <a:graphicData uri="http://schemas.openxmlformats.org/drawingml/2006/table">
            <a:tbl>
              <a:tblPr>
                <a:tableStyleId>{5C22544A-7EE6-4342-B048-85BDC9FD1C3A}</a:tableStyleId>
              </a:tblPr>
              <a:tblGrid>
                <a:gridCol w="2507538">
                  <a:extLst>
                    <a:ext uri="{9D8B030D-6E8A-4147-A177-3AD203B41FA5}">
                      <a16:colId xmlns:a16="http://schemas.microsoft.com/office/drawing/2014/main" val="68501822"/>
                    </a:ext>
                  </a:extLst>
                </a:gridCol>
                <a:gridCol w="3454916">
                  <a:extLst>
                    <a:ext uri="{9D8B030D-6E8A-4147-A177-3AD203B41FA5}">
                      <a16:colId xmlns:a16="http://schemas.microsoft.com/office/drawing/2014/main" val="3190004284"/>
                    </a:ext>
                  </a:extLst>
                </a:gridCol>
                <a:gridCol w="1670775">
                  <a:extLst>
                    <a:ext uri="{9D8B030D-6E8A-4147-A177-3AD203B41FA5}">
                      <a16:colId xmlns:a16="http://schemas.microsoft.com/office/drawing/2014/main" val="1509652640"/>
                    </a:ext>
                  </a:extLst>
                </a:gridCol>
                <a:gridCol w="4291678">
                  <a:extLst>
                    <a:ext uri="{9D8B030D-6E8A-4147-A177-3AD203B41FA5}">
                      <a16:colId xmlns:a16="http://schemas.microsoft.com/office/drawing/2014/main" val="2515404149"/>
                    </a:ext>
                  </a:extLst>
                </a:gridCol>
              </a:tblGrid>
              <a:tr h="224475">
                <a:tc>
                  <a:txBody>
                    <a:bodyPr/>
                    <a:lstStyle/>
                    <a:p>
                      <a:pPr algn="just">
                        <a:spcAft>
                          <a:spcPts val="0"/>
                        </a:spcAft>
                      </a:pPr>
                      <a:r>
                        <a:rPr lang="zh-CN" sz="1600" b="1" kern="100" dirty="0">
                          <a:effectLst/>
                        </a:rPr>
                        <a:t>用例名称</a:t>
                      </a:r>
                      <a:endParaRPr lang="zh-CN" sz="1600" b="1" kern="100" dirty="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教师编辑课程介绍</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用例编号</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UC-TEACHER-01</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985662252"/>
                  </a:ext>
                </a:extLst>
              </a:tr>
              <a:tr h="224475">
                <a:tc>
                  <a:txBody>
                    <a:bodyPr/>
                    <a:lstStyle/>
                    <a:p>
                      <a:pPr algn="just">
                        <a:spcAft>
                          <a:spcPts val="0"/>
                        </a:spcAft>
                      </a:pPr>
                      <a:r>
                        <a:rPr lang="zh-CN" sz="1600" b="1" kern="100">
                          <a:effectLst/>
                        </a:rPr>
                        <a:t>创建人</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李俊</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创建日期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2018</a:t>
                      </a:r>
                      <a:r>
                        <a:rPr lang="zh-CN" sz="1600" b="1" kern="100">
                          <a:effectLst/>
                        </a:rPr>
                        <a:t>年</a:t>
                      </a:r>
                      <a:r>
                        <a:rPr lang="en-US" sz="1600" b="1" kern="100">
                          <a:effectLst/>
                        </a:rPr>
                        <a:t>12</a:t>
                      </a:r>
                      <a:r>
                        <a:rPr lang="zh-CN" sz="1600" b="1" kern="100">
                          <a:effectLst/>
                        </a:rPr>
                        <a:t>月</a:t>
                      </a:r>
                      <a:r>
                        <a:rPr lang="en-US" sz="1600" b="1" kern="100">
                          <a:effectLst/>
                        </a:rPr>
                        <a:t>22</a:t>
                      </a:r>
                      <a:r>
                        <a:rPr lang="zh-CN" sz="1600" b="1" kern="100">
                          <a:effectLst/>
                        </a:rPr>
                        <a:t>日</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9671451"/>
                  </a:ext>
                </a:extLst>
              </a:tr>
              <a:tr h="224475">
                <a:tc>
                  <a:txBody>
                    <a:bodyPr/>
                    <a:lstStyle/>
                    <a:p>
                      <a:pPr algn="just">
                        <a:spcAft>
                          <a:spcPts val="0"/>
                        </a:spcAft>
                      </a:pPr>
                      <a:r>
                        <a:rPr lang="zh-CN" sz="1600" b="1" kern="100" dirty="0">
                          <a:effectLst/>
                        </a:rPr>
                        <a:t>需求来源</a:t>
                      </a:r>
                      <a:endParaRPr lang="zh-CN" sz="1600" b="1" kern="100" dirty="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PRD-2018-G10-</a:t>
                      </a:r>
                      <a:r>
                        <a:rPr lang="zh-CN" sz="1600" b="1" kern="100">
                          <a:effectLst/>
                        </a:rPr>
                        <a:t>愿景与范围文档</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批准日期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 </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834728636"/>
                  </a:ext>
                </a:extLst>
              </a:tr>
              <a:tr h="327474">
                <a:tc>
                  <a:txBody>
                    <a:bodyPr/>
                    <a:lstStyle/>
                    <a:p>
                      <a:pPr algn="just">
                        <a:spcAft>
                          <a:spcPts val="0"/>
                        </a:spcAft>
                      </a:pPr>
                      <a:r>
                        <a:rPr lang="zh-CN" sz="1600" b="1" kern="100">
                          <a:effectLst/>
                        </a:rPr>
                        <a:t>首要角色</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教师</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63660499"/>
                  </a:ext>
                </a:extLst>
              </a:tr>
              <a:tr h="327474">
                <a:tc>
                  <a:txBody>
                    <a:bodyPr/>
                    <a:lstStyle/>
                    <a:p>
                      <a:pPr algn="just">
                        <a:spcAft>
                          <a:spcPts val="0"/>
                        </a:spcAft>
                      </a:pPr>
                      <a:r>
                        <a:rPr lang="zh-CN" sz="1600" b="1" kern="100">
                          <a:effectLst/>
                        </a:rPr>
                        <a:t>次要角色</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无</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54655500"/>
                  </a:ext>
                </a:extLst>
              </a:tr>
              <a:tr h="327474">
                <a:tc>
                  <a:txBody>
                    <a:bodyPr/>
                    <a:lstStyle/>
                    <a:p>
                      <a:pPr algn="just">
                        <a:spcAft>
                          <a:spcPts val="0"/>
                        </a:spcAft>
                      </a:pPr>
                      <a:r>
                        <a:rPr lang="zh-CN" sz="1600" b="1" kern="100">
                          <a:effectLst/>
                        </a:rPr>
                        <a:t>用例概述</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教师根据需求对课程简介进行编辑</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08184537"/>
                  </a:ext>
                </a:extLst>
              </a:tr>
              <a:tr h="327474">
                <a:tc>
                  <a:txBody>
                    <a:bodyPr/>
                    <a:lstStyle/>
                    <a:p>
                      <a:pPr algn="just">
                        <a:spcAft>
                          <a:spcPts val="0"/>
                        </a:spcAft>
                      </a:pPr>
                      <a:r>
                        <a:rPr lang="zh-CN" sz="1600" b="1" kern="100">
                          <a:effectLst/>
                        </a:rPr>
                        <a:t>触发条件</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教师需要编辑课程简介</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11059974"/>
                  </a:ext>
                </a:extLst>
              </a:tr>
              <a:tr h="327474">
                <a:tc>
                  <a:txBody>
                    <a:bodyPr/>
                    <a:lstStyle/>
                    <a:p>
                      <a:pPr algn="just">
                        <a:spcAft>
                          <a:spcPts val="0"/>
                        </a:spcAft>
                      </a:pPr>
                      <a:r>
                        <a:rPr lang="zh-CN" sz="1600" b="1" kern="100">
                          <a:effectLst/>
                        </a:rPr>
                        <a:t>前置条件</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34248631"/>
                  </a:ext>
                </a:extLst>
              </a:tr>
              <a:tr h="327474">
                <a:tc>
                  <a:txBody>
                    <a:bodyPr/>
                    <a:lstStyle/>
                    <a:p>
                      <a:pPr algn="just">
                        <a:spcAft>
                          <a:spcPts val="0"/>
                        </a:spcAft>
                      </a:pPr>
                      <a:r>
                        <a:rPr lang="zh-CN" sz="1600" b="1" kern="100">
                          <a:effectLst/>
                        </a:rPr>
                        <a:t>后置条件</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编辑成功</a:t>
                      </a:r>
                      <a:r>
                        <a:rPr lang="en-US" sz="1600" b="1" kern="100" dirty="0">
                          <a:effectLst/>
                        </a:rPr>
                        <a:t>/</a:t>
                      </a:r>
                      <a:r>
                        <a:rPr lang="zh-CN" sz="1600" b="1" kern="100" dirty="0">
                          <a:effectLst/>
                        </a:rPr>
                        <a:t>失败</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46347563"/>
                  </a:ext>
                </a:extLst>
              </a:tr>
              <a:tr h="1225376">
                <a:tc>
                  <a:txBody>
                    <a:bodyPr/>
                    <a:lstStyle/>
                    <a:p>
                      <a:pPr algn="just">
                        <a:spcAft>
                          <a:spcPts val="0"/>
                        </a:spcAft>
                      </a:pPr>
                      <a:r>
                        <a:rPr lang="zh-CN" sz="1600" b="1" kern="100">
                          <a:effectLst/>
                        </a:rPr>
                        <a:t>基本事件流</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、教师进入个人中心</a:t>
                      </a:r>
                    </a:p>
                    <a:p>
                      <a:pPr algn="just">
                        <a:spcAft>
                          <a:spcPts val="0"/>
                        </a:spcAft>
                      </a:pPr>
                      <a:r>
                        <a:rPr lang="en-US" sz="1600" b="1" kern="100" dirty="0">
                          <a:effectLst/>
                        </a:rPr>
                        <a:t>2</a:t>
                      </a:r>
                      <a:r>
                        <a:rPr lang="zh-CN" sz="1600" b="1" kern="100" dirty="0">
                          <a:effectLst/>
                        </a:rPr>
                        <a:t>、教师点击“我的课程”</a:t>
                      </a:r>
                    </a:p>
                    <a:p>
                      <a:pPr algn="just">
                        <a:spcAft>
                          <a:spcPts val="0"/>
                        </a:spcAft>
                      </a:pPr>
                      <a:r>
                        <a:rPr lang="en-US" sz="1600" b="1" kern="100" dirty="0">
                          <a:effectLst/>
                        </a:rPr>
                        <a:t>3</a:t>
                      </a:r>
                      <a:r>
                        <a:rPr lang="zh-CN" sz="1600" b="1" kern="100" dirty="0">
                          <a:effectLst/>
                        </a:rPr>
                        <a:t>、教师选择课程</a:t>
                      </a:r>
                    </a:p>
                    <a:p>
                      <a:pPr algn="just">
                        <a:spcAft>
                          <a:spcPts val="0"/>
                        </a:spcAft>
                      </a:pPr>
                      <a:r>
                        <a:rPr lang="en-US" sz="1600" b="1" kern="100" dirty="0">
                          <a:effectLst/>
                        </a:rPr>
                        <a:t>4</a:t>
                      </a:r>
                      <a:r>
                        <a:rPr lang="zh-CN" sz="1600" b="1" kern="100" dirty="0">
                          <a:effectLst/>
                        </a:rPr>
                        <a:t>、教师点击课程介绍编辑按钮进行更改</a:t>
                      </a:r>
                    </a:p>
                    <a:p>
                      <a:pPr algn="just">
                        <a:spcAft>
                          <a:spcPts val="0"/>
                        </a:spcAft>
                      </a:pPr>
                      <a:r>
                        <a:rPr lang="en-US" sz="1600" b="1" kern="100" dirty="0">
                          <a:effectLst/>
                        </a:rPr>
                        <a:t>5</a:t>
                      </a:r>
                      <a:r>
                        <a:rPr lang="zh-CN" sz="1600" b="1" kern="100" dirty="0">
                          <a:effectLst/>
                        </a:rPr>
                        <a:t>、编辑成功</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1390474"/>
                  </a:ext>
                </a:extLst>
              </a:tr>
              <a:tr h="327474">
                <a:tc>
                  <a:txBody>
                    <a:bodyPr/>
                    <a:lstStyle/>
                    <a:p>
                      <a:pPr algn="just">
                        <a:spcAft>
                          <a:spcPts val="0"/>
                        </a:spcAft>
                      </a:pPr>
                      <a:r>
                        <a:rPr lang="zh-CN" sz="1600" b="1" kern="100">
                          <a:effectLst/>
                        </a:rPr>
                        <a:t>扩展事件流</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教师在编辑的时候，内容可以不变</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42745869"/>
                  </a:ext>
                </a:extLst>
              </a:tr>
              <a:tr h="776425">
                <a:tc>
                  <a:txBody>
                    <a:bodyPr/>
                    <a:lstStyle/>
                    <a:p>
                      <a:pPr algn="just">
                        <a:spcAft>
                          <a:spcPts val="0"/>
                        </a:spcAft>
                      </a:pPr>
                      <a:r>
                        <a:rPr lang="zh-CN" sz="1600" b="1" kern="100">
                          <a:effectLst/>
                        </a:rPr>
                        <a:t>异常事件流</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、课程介绍内容不能为空</a:t>
                      </a:r>
                    </a:p>
                    <a:p>
                      <a:pPr algn="just">
                        <a:spcAft>
                          <a:spcPts val="0"/>
                        </a:spcAft>
                      </a:pPr>
                      <a:r>
                        <a:rPr lang="zh-CN" sz="1600" b="1" kern="100" dirty="0">
                          <a:effectLst/>
                        </a:rPr>
                        <a:t>系统提示内容不能为空</a:t>
                      </a:r>
                    </a:p>
                    <a:p>
                      <a:pPr algn="just">
                        <a:spcAft>
                          <a:spcPts val="0"/>
                        </a:spcAft>
                      </a:pPr>
                      <a:r>
                        <a:rPr lang="en-US" sz="1600" b="1" kern="100" dirty="0">
                          <a:effectLst/>
                        </a:rPr>
                        <a:t> </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6756571"/>
                  </a:ext>
                </a:extLst>
              </a:tr>
              <a:tr h="327474">
                <a:tc>
                  <a:txBody>
                    <a:bodyPr/>
                    <a:lstStyle/>
                    <a:p>
                      <a:pPr algn="just">
                        <a:spcAft>
                          <a:spcPts val="0"/>
                        </a:spcAft>
                      </a:pPr>
                      <a:r>
                        <a:rPr lang="zh-CN" sz="1600" b="1" kern="100">
                          <a:effectLst/>
                        </a:rPr>
                        <a:t>输入</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08372010"/>
                  </a:ext>
                </a:extLst>
              </a:tr>
              <a:tr h="327474">
                <a:tc>
                  <a:txBody>
                    <a:bodyPr/>
                    <a:lstStyle/>
                    <a:p>
                      <a:pPr algn="just">
                        <a:spcAft>
                          <a:spcPts val="0"/>
                        </a:spcAft>
                      </a:pPr>
                      <a:r>
                        <a:rPr lang="zh-CN" sz="1600" b="1" kern="100">
                          <a:effectLst/>
                        </a:rPr>
                        <a:t>输出</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若内容不为空，编辑成功；若内容为空，则系统提示“内容不为空” </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90435982"/>
                  </a:ext>
                </a:extLst>
              </a:tr>
              <a:tr h="327474">
                <a:tc>
                  <a:txBody>
                    <a:bodyPr/>
                    <a:lstStyle/>
                    <a:p>
                      <a:pPr algn="just">
                        <a:spcAft>
                          <a:spcPts val="0"/>
                        </a:spcAft>
                      </a:pPr>
                      <a:r>
                        <a:rPr lang="zh-CN" sz="1600" b="1" kern="100">
                          <a:effectLst/>
                        </a:rPr>
                        <a:t>优先级</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altLang="zh-CN" sz="1600" b="1" kern="100" dirty="0">
                          <a:effectLst/>
                          <a:latin typeface="Times New Roman" panose="02020603050405020304" pitchFamily="18" charset="0"/>
                          <a:ea typeface="宋体" panose="02010600030101010101" pitchFamily="2" charset="-122"/>
                        </a:rPr>
                        <a:t>0.329</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4688869"/>
                  </a:ext>
                </a:extLst>
              </a:tr>
              <a:tr h="327474">
                <a:tc>
                  <a:txBody>
                    <a:bodyPr/>
                    <a:lstStyle/>
                    <a:p>
                      <a:pPr algn="just">
                        <a:spcAft>
                          <a:spcPts val="0"/>
                        </a:spcAft>
                      </a:pPr>
                      <a:r>
                        <a:rPr lang="zh-CN" sz="1600" b="1" kern="100">
                          <a:effectLst/>
                        </a:rPr>
                        <a:t>使用频率</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低</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01667931"/>
                  </a:ext>
                </a:extLst>
              </a:tr>
              <a:tr h="327474">
                <a:tc>
                  <a:txBody>
                    <a:bodyPr/>
                    <a:lstStyle/>
                    <a:p>
                      <a:pPr algn="just">
                        <a:spcAft>
                          <a:spcPts val="0"/>
                        </a:spcAft>
                      </a:pPr>
                      <a:r>
                        <a:rPr lang="zh-CN" sz="1600" b="1" kern="100">
                          <a:effectLst/>
                        </a:rPr>
                        <a:t>注释</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6909732"/>
                  </a:ext>
                </a:extLst>
              </a:tr>
            </a:tbl>
          </a:graphicData>
        </a:graphic>
      </p:graphicFrame>
    </p:spTree>
    <p:extLst>
      <p:ext uri="{BB962C8B-B14F-4D97-AF65-F5344CB8AC3E}">
        <p14:creationId xmlns:p14="http://schemas.microsoft.com/office/powerpoint/2010/main" val="2157785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序列图：</a:t>
            </a:r>
            <a:endParaRPr lang="zh-CN" altLang="zh-CN" sz="4000" b="1" dirty="0"/>
          </a:p>
        </p:txBody>
      </p:sp>
      <p:pic>
        <p:nvPicPr>
          <p:cNvPr id="5" name="图片 4">
            <a:extLst>
              <a:ext uri="{FF2B5EF4-FFF2-40B4-BE49-F238E27FC236}">
                <a16:creationId xmlns:a16="http://schemas.microsoft.com/office/drawing/2014/main" id="{C227D70E-8124-4060-B2B0-6A6965C5A397}"/>
              </a:ext>
            </a:extLst>
          </p:cNvPr>
          <p:cNvPicPr/>
          <p:nvPr/>
        </p:nvPicPr>
        <p:blipFill>
          <a:blip r:embed="rId2"/>
          <a:stretch>
            <a:fillRect/>
          </a:stretch>
        </p:blipFill>
        <p:spPr>
          <a:xfrm>
            <a:off x="2424041" y="1133831"/>
            <a:ext cx="9644134" cy="5724169"/>
          </a:xfrm>
          <a:prstGeom prst="rect">
            <a:avLst/>
          </a:prstGeom>
        </p:spPr>
      </p:pic>
    </p:spTree>
    <p:extLst>
      <p:ext uri="{BB962C8B-B14F-4D97-AF65-F5344CB8AC3E}">
        <p14:creationId xmlns:p14="http://schemas.microsoft.com/office/powerpoint/2010/main" val="2692971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对话框图：</a:t>
            </a:r>
            <a:endParaRPr lang="zh-CN" altLang="zh-CN" sz="4000" b="1" dirty="0"/>
          </a:p>
        </p:txBody>
      </p:sp>
      <p:pic>
        <p:nvPicPr>
          <p:cNvPr id="6" name="图片 5">
            <a:extLst>
              <a:ext uri="{FF2B5EF4-FFF2-40B4-BE49-F238E27FC236}">
                <a16:creationId xmlns:a16="http://schemas.microsoft.com/office/drawing/2014/main" id="{496C7557-0C24-4014-BDA8-8D08366C9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1255" y="1133830"/>
            <a:ext cx="9196396" cy="5171719"/>
          </a:xfrm>
          <a:prstGeom prst="rect">
            <a:avLst/>
          </a:prstGeom>
        </p:spPr>
      </p:pic>
    </p:spTree>
    <p:extLst>
      <p:ext uri="{BB962C8B-B14F-4D97-AF65-F5344CB8AC3E}">
        <p14:creationId xmlns:p14="http://schemas.microsoft.com/office/powerpoint/2010/main" val="317624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621269"/>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4" name="矩形 3"/>
          <p:cNvSpPr/>
          <p:nvPr/>
        </p:nvSpPr>
        <p:spPr>
          <a:xfrm>
            <a:off x="5939232" y="2921169"/>
            <a:ext cx="5738418" cy="1015661"/>
          </a:xfrm>
          <a:prstGeom prst="rect">
            <a:avLst/>
          </a:prstGeom>
        </p:spPr>
        <p:txBody>
          <a:bodyPr wrap="square" lIns="91438" tIns="45719" rIns="91438" bIns="45719">
            <a:spAutoFit/>
          </a:bodyPr>
          <a:lstStyle/>
          <a:p>
            <a:r>
              <a:rPr lang="en-US" altLang="zh-CN" sz="6000" dirty="0" err="1">
                <a:solidFill>
                  <a:schemeClr val="bg1"/>
                </a:solidFill>
                <a:latin typeface="Microsoft JhengHei" panose="020B0604030504040204" charset="-120"/>
                <a:ea typeface="Microsoft JhengHei" panose="020B0604030504040204" charset="-120"/>
              </a:rPr>
              <a:t>Vision&amp;Scope</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446179" y="4422148"/>
            <a:ext cx="4859544" cy="814582"/>
          </a:xfrm>
          <a:prstGeom prst="rect">
            <a:avLst/>
          </a:prstGeom>
          <a:noFill/>
        </p:spPr>
        <p:txBody>
          <a:bodyPr wrap="square" rtlCol="0">
            <a:spAutoFit/>
          </a:bodyPr>
          <a:lstStyle/>
          <a:p>
            <a:pPr>
              <a:lnSpc>
                <a:spcPct val="130000"/>
              </a:lnSpc>
            </a:pPr>
            <a:r>
              <a:rPr lang="zh-CN" altLang="en-US" sz="4000" dirty="0">
                <a:solidFill>
                  <a:schemeClr val="bg1"/>
                </a:solidFill>
                <a:latin typeface="微软雅黑" panose="020B0503020204020204" pitchFamily="34" charset="-122"/>
                <a:ea typeface="微软雅黑" panose="020B0503020204020204" pitchFamily="34" charset="-122"/>
              </a:rPr>
              <a:t>愿景与范围文档</a:t>
            </a:r>
          </a:p>
        </p:txBody>
      </p:sp>
    </p:spTree>
    <p:extLst>
      <p:ext uri="{BB962C8B-B14F-4D97-AF65-F5344CB8AC3E}">
        <p14:creationId xmlns:p14="http://schemas.microsoft.com/office/powerpoint/2010/main" val="1903766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6</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数据字典</a:t>
            </a:r>
          </a:p>
        </p:txBody>
      </p:sp>
    </p:spTree>
    <p:extLst>
      <p:ext uri="{BB962C8B-B14F-4D97-AF65-F5344CB8AC3E}">
        <p14:creationId xmlns:p14="http://schemas.microsoft.com/office/powerpoint/2010/main" val="952474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graphicFrame>
        <p:nvGraphicFramePr>
          <p:cNvPr id="5" name="表格 4">
            <a:extLst>
              <a:ext uri="{FF2B5EF4-FFF2-40B4-BE49-F238E27FC236}">
                <a16:creationId xmlns:a16="http://schemas.microsoft.com/office/drawing/2014/main" id="{DDF3C457-8BF8-4609-A7E1-84B99BA12FA8}"/>
              </a:ext>
            </a:extLst>
          </p:cNvPr>
          <p:cNvGraphicFramePr>
            <a:graphicFrameLocks noGrp="1"/>
          </p:cNvGraphicFramePr>
          <p:nvPr>
            <p:extLst>
              <p:ext uri="{D42A27DB-BD31-4B8C-83A1-F6EECF244321}">
                <p14:modId xmlns:p14="http://schemas.microsoft.com/office/powerpoint/2010/main" val="3021986591"/>
              </p:ext>
            </p:extLst>
          </p:nvPr>
        </p:nvGraphicFramePr>
        <p:xfrm>
          <a:off x="0" y="1227028"/>
          <a:ext cx="12192000" cy="5564294"/>
        </p:xfrm>
        <a:graphic>
          <a:graphicData uri="http://schemas.openxmlformats.org/drawingml/2006/table">
            <a:tbl>
              <a:tblPr>
                <a:tableStyleId>{5C22544A-7EE6-4342-B048-85BDC9FD1C3A}</a:tableStyleId>
              </a:tblPr>
              <a:tblGrid>
                <a:gridCol w="1852913">
                  <a:extLst>
                    <a:ext uri="{9D8B030D-6E8A-4147-A177-3AD203B41FA5}">
                      <a16:colId xmlns:a16="http://schemas.microsoft.com/office/drawing/2014/main" val="3067079358"/>
                    </a:ext>
                  </a:extLst>
                </a:gridCol>
                <a:gridCol w="3394469">
                  <a:extLst>
                    <a:ext uri="{9D8B030D-6E8A-4147-A177-3AD203B41FA5}">
                      <a16:colId xmlns:a16="http://schemas.microsoft.com/office/drawing/2014/main" val="694417879"/>
                    </a:ext>
                  </a:extLst>
                </a:gridCol>
                <a:gridCol w="3550150">
                  <a:extLst>
                    <a:ext uri="{9D8B030D-6E8A-4147-A177-3AD203B41FA5}">
                      <a16:colId xmlns:a16="http://schemas.microsoft.com/office/drawing/2014/main" val="3257724458"/>
                    </a:ext>
                  </a:extLst>
                </a:gridCol>
                <a:gridCol w="2005328">
                  <a:extLst>
                    <a:ext uri="{9D8B030D-6E8A-4147-A177-3AD203B41FA5}">
                      <a16:colId xmlns:a16="http://schemas.microsoft.com/office/drawing/2014/main" val="2830533044"/>
                    </a:ext>
                  </a:extLst>
                </a:gridCol>
                <a:gridCol w="1389140">
                  <a:extLst>
                    <a:ext uri="{9D8B030D-6E8A-4147-A177-3AD203B41FA5}">
                      <a16:colId xmlns:a16="http://schemas.microsoft.com/office/drawing/2014/main" val="2241572961"/>
                    </a:ext>
                  </a:extLst>
                </a:gridCol>
              </a:tblGrid>
              <a:tr h="328855">
                <a:tc>
                  <a:txBody>
                    <a:bodyPr/>
                    <a:lstStyle/>
                    <a:p>
                      <a:pPr algn="l">
                        <a:spcAft>
                          <a:spcPts val="0"/>
                        </a:spcAft>
                      </a:pPr>
                      <a:r>
                        <a:rPr lang="zh-CN" sz="2000" b="1" kern="0">
                          <a:solidFill>
                            <a:schemeClr val="tx1"/>
                          </a:solidFill>
                          <a:effectLst/>
                        </a:rPr>
                        <a:t>数据元素</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描述</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数据构成或者数据类型</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数据长度</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数据取值</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405113022"/>
                  </a:ext>
                </a:extLst>
              </a:tr>
              <a:tr h="328855">
                <a:tc>
                  <a:txBody>
                    <a:bodyPr/>
                    <a:lstStyle/>
                    <a:p>
                      <a:pPr algn="l">
                        <a:spcAft>
                          <a:spcPts val="0"/>
                        </a:spcAft>
                      </a:pPr>
                      <a:r>
                        <a:rPr lang="zh-CN" sz="2000" b="1" kern="0" dirty="0">
                          <a:solidFill>
                            <a:schemeClr val="tx1"/>
                          </a:solidFill>
                          <a:effectLst/>
                        </a:rPr>
                        <a:t>姓名</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用户实名制的标识之一</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2981336327"/>
                  </a:ext>
                </a:extLst>
              </a:tr>
              <a:tr h="328855">
                <a:tc>
                  <a:txBody>
                    <a:bodyPr/>
                    <a:lstStyle/>
                    <a:p>
                      <a:pPr algn="l">
                        <a:spcAft>
                          <a:spcPts val="0"/>
                        </a:spcAft>
                      </a:pPr>
                      <a:r>
                        <a:rPr lang="zh-CN" sz="2000" b="1" kern="0" dirty="0">
                          <a:solidFill>
                            <a:schemeClr val="tx1"/>
                          </a:solidFill>
                          <a:effectLst/>
                        </a:rPr>
                        <a:t>密码</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用户登录所必须填写的</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英文字母</a:t>
                      </a:r>
                      <a:r>
                        <a:rPr lang="en-US" sz="2000" b="1" kern="0">
                          <a:solidFill>
                            <a:schemeClr val="tx1"/>
                          </a:solidFill>
                          <a:effectLst/>
                        </a:rPr>
                        <a:t>+</a:t>
                      </a:r>
                      <a:r>
                        <a:rPr lang="zh-CN" sz="2000" b="1" kern="0">
                          <a:solidFill>
                            <a:schemeClr val="tx1"/>
                          </a:solidFill>
                          <a:effectLst/>
                        </a:rPr>
                        <a:t>整数</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16</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{6,16}</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3131305904"/>
                  </a:ext>
                </a:extLst>
              </a:tr>
              <a:tr h="657712">
                <a:tc>
                  <a:txBody>
                    <a:bodyPr/>
                    <a:lstStyle/>
                    <a:p>
                      <a:pPr algn="l">
                        <a:spcAft>
                          <a:spcPts val="0"/>
                        </a:spcAft>
                      </a:pPr>
                      <a:r>
                        <a:rPr lang="zh-CN" sz="2000" b="1" kern="0">
                          <a:solidFill>
                            <a:schemeClr val="tx1"/>
                          </a:solidFill>
                          <a:effectLst/>
                        </a:rPr>
                        <a:t>预置问题</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用户注册时必须填写，用于找回密码</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50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{1,50}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4259426122"/>
                  </a:ext>
                </a:extLst>
              </a:tr>
              <a:tr h="657712">
                <a:tc>
                  <a:txBody>
                    <a:bodyPr/>
                    <a:lstStyle/>
                    <a:p>
                      <a:pPr algn="l">
                        <a:spcAft>
                          <a:spcPts val="0"/>
                        </a:spcAft>
                      </a:pPr>
                      <a:r>
                        <a:rPr lang="zh-CN" sz="2000" b="1" kern="0">
                          <a:solidFill>
                            <a:schemeClr val="tx1"/>
                          </a:solidFill>
                          <a:effectLst/>
                        </a:rPr>
                        <a:t>问题答案</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预置问题的答案，用户注册时必须填写，用于找回密码</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50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{1,50}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1969321177"/>
                  </a:ext>
                </a:extLst>
              </a:tr>
              <a:tr h="657712">
                <a:tc>
                  <a:txBody>
                    <a:bodyPr/>
                    <a:lstStyle/>
                    <a:p>
                      <a:pPr algn="l">
                        <a:spcAft>
                          <a:spcPts val="0"/>
                        </a:spcAft>
                      </a:pPr>
                      <a:r>
                        <a:rPr lang="zh-CN" sz="2000" b="1" kern="0">
                          <a:solidFill>
                            <a:schemeClr val="tx1"/>
                          </a:solidFill>
                          <a:effectLst/>
                        </a:rPr>
                        <a:t>身份证号</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教师和学生用户以及游客的实名制的标识之一</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英文字母</a:t>
                      </a:r>
                      <a:r>
                        <a:rPr lang="en-US" sz="2000" b="1" kern="0">
                          <a:solidFill>
                            <a:schemeClr val="tx1"/>
                          </a:solidFill>
                          <a:effectLst/>
                        </a:rPr>
                        <a:t>+</a:t>
                      </a:r>
                      <a:r>
                        <a:rPr lang="zh-CN" sz="2000" b="1" kern="0">
                          <a:solidFill>
                            <a:schemeClr val="tx1"/>
                          </a:solidFill>
                          <a:effectLst/>
                        </a:rPr>
                        <a:t>整数</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18</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{1,18}</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393892068"/>
                  </a:ext>
                </a:extLst>
              </a:tr>
              <a:tr h="320106">
                <a:tc>
                  <a:txBody>
                    <a:bodyPr/>
                    <a:lstStyle/>
                    <a:p>
                      <a:pPr algn="l">
                        <a:spcAft>
                          <a:spcPts val="0"/>
                        </a:spcAft>
                      </a:pPr>
                      <a:r>
                        <a:rPr lang="zh-CN" sz="2000" b="1" kern="0">
                          <a:solidFill>
                            <a:schemeClr val="tx1"/>
                          </a:solidFill>
                          <a:effectLst/>
                        </a:rPr>
                        <a:t>联系方式</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用户的联系方式</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手机号码</a:t>
                      </a:r>
                      <a:r>
                        <a:rPr lang="en-US" sz="2000" b="1" kern="0">
                          <a:solidFill>
                            <a:schemeClr val="tx1"/>
                          </a:solidFill>
                          <a:effectLst/>
                        </a:rPr>
                        <a:t>+[</a:t>
                      </a:r>
                      <a:r>
                        <a:rPr lang="zh-CN" sz="2000" b="1" kern="0">
                          <a:solidFill>
                            <a:schemeClr val="tx1"/>
                          </a:solidFill>
                          <a:effectLst/>
                        </a:rPr>
                        <a:t>邮箱</a:t>
                      </a:r>
                      <a:r>
                        <a:rPr lang="en-US" sz="2000" b="1" kern="0">
                          <a:solidFill>
                            <a:schemeClr val="tx1"/>
                          </a:solidFill>
                          <a:effectLst/>
                        </a:rPr>
                        <a:t>]</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1924713824"/>
                  </a:ext>
                </a:extLst>
              </a:tr>
              <a:tr h="640212">
                <a:tc>
                  <a:txBody>
                    <a:bodyPr/>
                    <a:lstStyle/>
                    <a:p>
                      <a:pPr algn="l">
                        <a:spcAft>
                          <a:spcPts val="0"/>
                        </a:spcAft>
                      </a:pPr>
                      <a:r>
                        <a:rPr lang="zh-CN" sz="2000" b="1" kern="0" dirty="0">
                          <a:solidFill>
                            <a:schemeClr val="tx1"/>
                          </a:solidFill>
                          <a:effectLst/>
                        </a:rPr>
                        <a:t>手机号码</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所有用户的联系方式之一</a:t>
                      </a:r>
                      <a:r>
                        <a:rPr lang="zh-CN" altLang="en-US" sz="2000" b="1" kern="0" dirty="0">
                          <a:solidFill>
                            <a:schemeClr val="tx1"/>
                          </a:solidFill>
                          <a:effectLst/>
                        </a:rPr>
                        <a:t>，</a:t>
                      </a:r>
                      <a:r>
                        <a:rPr lang="zh-CN" sz="2000" b="1" kern="0" dirty="0">
                          <a:solidFill>
                            <a:schemeClr val="tx1"/>
                          </a:solidFill>
                          <a:effectLst/>
                        </a:rPr>
                        <a:t>注册时用于接收短信验证</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dirty="0">
                          <a:solidFill>
                            <a:schemeClr val="tx1"/>
                          </a:solidFill>
                          <a:effectLst/>
                        </a:rPr>
                        <a:t>int</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dirty="0">
                          <a:solidFill>
                            <a:schemeClr val="tx1"/>
                          </a:solidFill>
                          <a:effectLst/>
                        </a:rPr>
                        <a:t>40</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1823737720"/>
                  </a:ext>
                </a:extLst>
              </a:tr>
              <a:tr h="328855">
                <a:tc>
                  <a:txBody>
                    <a:bodyPr/>
                    <a:lstStyle/>
                    <a:p>
                      <a:pPr algn="l">
                        <a:spcAft>
                          <a:spcPts val="0"/>
                        </a:spcAft>
                      </a:pPr>
                      <a:r>
                        <a:rPr lang="zh-CN" sz="2000" b="1" kern="0">
                          <a:solidFill>
                            <a:schemeClr val="tx1"/>
                          </a:solidFill>
                          <a:effectLst/>
                        </a:rPr>
                        <a:t>邮箱</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所有用户的联系方式之一</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{0,40}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1911447526"/>
                  </a:ext>
                </a:extLst>
              </a:tr>
              <a:tr h="328855">
                <a:tc>
                  <a:txBody>
                    <a:bodyPr/>
                    <a:lstStyle/>
                    <a:p>
                      <a:pPr algn="l">
                        <a:spcAft>
                          <a:spcPts val="0"/>
                        </a:spcAft>
                      </a:pPr>
                      <a:r>
                        <a:rPr lang="zh-CN" sz="2000" b="1" kern="0">
                          <a:solidFill>
                            <a:schemeClr val="tx1"/>
                          </a:solidFill>
                          <a:effectLst/>
                        </a:rPr>
                        <a:t>个人简介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用户的个人简介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300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{0,300}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863688742"/>
                  </a:ext>
                </a:extLst>
              </a:tr>
              <a:tr h="328855">
                <a:tc>
                  <a:txBody>
                    <a:bodyPr/>
                    <a:lstStyle/>
                    <a:p>
                      <a:pPr algn="l">
                        <a:spcAft>
                          <a:spcPts val="0"/>
                        </a:spcAft>
                      </a:pPr>
                      <a:r>
                        <a:rPr lang="zh-CN" sz="2000" b="1" kern="0">
                          <a:solidFill>
                            <a:schemeClr val="tx1"/>
                          </a:solidFill>
                          <a:effectLst/>
                        </a:rPr>
                        <a:t>已开课程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教师用户开设的课程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200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{0,200}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562118535"/>
                  </a:ext>
                </a:extLst>
              </a:tr>
              <a:tr h="328855">
                <a:tc>
                  <a:txBody>
                    <a:bodyPr/>
                    <a:lstStyle/>
                    <a:p>
                      <a:pPr algn="l">
                        <a:spcAft>
                          <a:spcPts val="0"/>
                        </a:spcAft>
                      </a:pPr>
                      <a:r>
                        <a:rPr lang="zh-CN" sz="2000" b="1" kern="0">
                          <a:solidFill>
                            <a:schemeClr val="tx1"/>
                          </a:solidFill>
                          <a:effectLst/>
                        </a:rPr>
                        <a:t>加入课程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用户加入的课程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200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{0,200}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453281579"/>
                  </a:ext>
                </a:extLst>
              </a:tr>
              <a:tr h="328855">
                <a:tc>
                  <a:txBody>
                    <a:bodyPr/>
                    <a:lstStyle/>
                    <a:p>
                      <a:pPr algn="l">
                        <a:spcAft>
                          <a:spcPts val="0"/>
                        </a:spcAft>
                      </a:pPr>
                      <a:r>
                        <a:rPr lang="zh-CN" sz="2000" b="1" kern="0">
                          <a:solidFill>
                            <a:schemeClr val="tx1"/>
                          </a:solidFill>
                          <a:effectLst/>
                        </a:rPr>
                        <a:t>账号</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游客的身份标识</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英文字母</a:t>
                      </a:r>
                      <a:r>
                        <a:rPr lang="en-US" sz="2000" b="1" kern="0">
                          <a:solidFill>
                            <a:schemeClr val="tx1"/>
                          </a:solidFill>
                          <a:effectLst/>
                        </a:rPr>
                        <a:t>+</a:t>
                      </a:r>
                      <a:r>
                        <a:rPr lang="zh-CN" sz="2000" b="1" kern="0">
                          <a:solidFill>
                            <a:schemeClr val="tx1"/>
                          </a:solidFill>
                          <a:effectLst/>
                        </a:rPr>
                        <a:t>整数</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12</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dirty="0">
                          <a:solidFill>
                            <a:schemeClr val="tx1"/>
                          </a:solidFill>
                          <a:effectLst/>
                        </a:rPr>
                        <a:t>{5,12}</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551254814"/>
                  </a:ext>
                </a:extLst>
              </a:tr>
            </a:tbl>
          </a:graphicData>
        </a:graphic>
      </p:graphicFrame>
    </p:spTree>
    <p:extLst>
      <p:ext uri="{BB962C8B-B14F-4D97-AF65-F5344CB8AC3E}">
        <p14:creationId xmlns:p14="http://schemas.microsoft.com/office/powerpoint/2010/main" val="382395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sp>
        <p:nvSpPr>
          <p:cNvPr id="4" name="矩形 3">
            <a:extLst>
              <a:ext uri="{FF2B5EF4-FFF2-40B4-BE49-F238E27FC236}">
                <a16:creationId xmlns:a16="http://schemas.microsoft.com/office/drawing/2014/main" id="{32CA00B7-7A80-4E1C-91FA-BB75BC252C05}"/>
              </a:ext>
            </a:extLst>
          </p:cNvPr>
          <p:cNvSpPr/>
          <p:nvPr/>
        </p:nvSpPr>
        <p:spPr>
          <a:xfrm>
            <a:off x="470763" y="1133831"/>
            <a:ext cx="11111345" cy="707886"/>
          </a:xfrm>
          <a:prstGeom prst="rect">
            <a:avLst/>
          </a:prstGeom>
        </p:spPr>
        <p:txBody>
          <a:bodyPr wrap="square">
            <a:spAutoFit/>
          </a:bodyPr>
          <a:lstStyle/>
          <a:p>
            <a:r>
              <a:rPr lang="en-US" altLang="zh-CN" sz="4000" b="1" dirty="0"/>
              <a:t>ER</a:t>
            </a:r>
            <a:r>
              <a:rPr lang="zh-CN" altLang="en-US" sz="4000" b="1" dirty="0"/>
              <a:t>图：</a:t>
            </a:r>
            <a:endParaRPr lang="zh-CN" altLang="zh-CN" sz="4000" b="1" dirty="0"/>
          </a:p>
        </p:txBody>
      </p:sp>
      <p:pic>
        <p:nvPicPr>
          <p:cNvPr id="6" name="Picture 2" descr="ER">
            <a:extLst>
              <a:ext uri="{FF2B5EF4-FFF2-40B4-BE49-F238E27FC236}">
                <a16:creationId xmlns:a16="http://schemas.microsoft.com/office/drawing/2014/main" id="{F64D3533-4A43-4812-A3D8-A04D4AA0C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72" y="169682"/>
            <a:ext cx="11630405" cy="638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7</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需求冲突</a:t>
            </a:r>
          </a:p>
        </p:txBody>
      </p:sp>
    </p:spTree>
    <p:extLst>
      <p:ext uri="{BB962C8B-B14F-4D97-AF65-F5344CB8AC3E}">
        <p14:creationId xmlns:p14="http://schemas.microsoft.com/office/powerpoint/2010/main" val="3374218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4428905"/>
          </a:xfrm>
          <a:prstGeom prst="rect">
            <a:avLst/>
          </a:prstGeom>
        </p:spPr>
        <p:txBody>
          <a:bodyPr wrap="square">
            <a:spAutoFit/>
          </a:bodyPr>
          <a:lstStyle/>
          <a:p>
            <a:pPr>
              <a:lnSpc>
                <a:spcPct val="150000"/>
              </a:lnSpc>
            </a:pPr>
            <a:r>
              <a:rPr lang="zh-CN" altLang="en-US" sz="4000" b="1" dirty="0"/>
              <a:t>冲突描述：</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p>
          <a:p>
            <a:pPr lvl="0" algn="just">
              <a:lnSpc>
                <a:spcPct val="150000"/>
              </a:lnSpc>
              <a:spcAft>
                <a:spcPts val="0"/>
              </a:spcAft>
            </a:pPr>
            <a:r>
              <a:rPr lang="en-US" altLang="zh-CN" sz="2800" b="1" kern="100" dirty="0">
                <a:cs typeface="Times New Roman" panose="02020603050405020304" pitchFamily="18" charset="0"/>
              </a:rPr>
              <a:t>2.</a:t>
            </a:r>
            <a:r>
              <a:rPr lang="zh-CN" altLang="zh-CN" sz="2800" b="1" kern="100" dirty="0">
                <a:cs typeface="Times New Roman" panose="02020603050405020304" pitchFamily="18" charset="0"/>
              </a:rPr>
              <a:t>管理员代表表示都应该拥有增、删、改课程的权限</a:t>
            </a:r>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endParaRPr lang="zh-CN" altLang="en-US" sz="2800" b="1" kern="100" dirty="0">
              <a:cs typeface="Times New Roman" panose="02020603050405020304" pitchFamily="18" charset="0"/>
            </a:endParaRPr>
          </a:p>
          <a:p>
            <a:pPr>
              <a:lnSpc>
                <a:spcPct val="150000"/>
              </a:lnSpc>
            </a:pPr>
            <a:endParaRPr lang="zh-CN" altLang="zh-CN" sz="4000" b="1" dirty="0"/>
          </a:p>
        </p:txBody>
      </p:sp>
    </p:spTree>
    <p:extLst>
      <p:ext uri="{BB962C8B-B14F-4D97-AF65-F5344CB8AC3E}">
        <p14:creationId xmlns:p14="http://schemas.microsoft.com/office/powerpoint/2010/main" val="2597223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5855"/>
          </a:xfrm>
          <a:prstGeom prst="rect">
            <a:avLst/>
          </a:prstGeom>
        </p:spPr>
        <p:txBody>
          <a:bodyPr wrap="square">
            <a:spAutoFit/>
          </a:bodyPr>
          <a:lstStyle/>
          <a:p>
            <a:pPr>
              <a:lnSpc>
                <a:spcPct val="150000"/>
              </a:lnSpc>
            </a:pPr>
            <a:r>
              <a:rPr lang="zh-CN" altLang="en-US" sz="4000" b="1" dirty="0"/>
              <a:t>解决方案：</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lvl="0" algn="just">
              <a:lnSpc>
                <a:spcPct val="150000"/>
              </a:lnSpc>
              <a:spcAft>
                <a:spcPts val="0"/>
              </a:spcAft>
            </a:pPr>
            <a:r>
              <a:rPr lang="zh-CN" altLang="en-US" sz="2800" b="1" kern="100" dirty="0">
                <a:cs typeface="Times New Roman" panose="02020603050405020304" pitchFamily="18" charset="0"/>
              </a:rPr>
              <a:t>我们小组在衡量了两位用户代表的需求后，设计了</a:t>
            </a:r>
            <a:r>
              <a:rPr lang="en-US" altLang="zh-CN" sz="2800" b="1" kern="100" dirty="0">
                <a:cs typeface="Times New Roman" panose="02020603050405020304" pitchFamily="18" charset="0"/>
              </a:rPr>
              <a:t>3</a:t>
            </a:r>
            <a:r>
              <a:rPr lang="zh-CN" altLang="en-US" sz="2800" b="1" kern="100" dirty="0">
                <a:cs typeface="Times New Roman" panose="02020603050405020304" pitchFamily="18" charset="0"/>
              </a:rPr>
              <a:t>中备选方案，在第二次</a:t>
            </a:r>
            <a:r>
              <a:rPr lang="en-US" altLang="zh-CN" sz="2800" b="1" kern="100" dirty="0">
                <a:cs typeface="Times New Roman" panose="02020603050405020304" pitchFamily="18" charset="0"/>
              </a:rPr>
              <a:t>JAD</a:t>
            </a:r>
            <a:r>
              <a:rPr lang="zh-CN" altLang="en-US" sz="2800" b="1" kern="100" dirty="0">
                <a:cs typeface="Times New Roman" panose="02020603050405020304" pitchFamily="18" charset="0"/>
              </a:rPr>
              <a:t>会议上，让两位用户代表选择，并最终统一选择使用备选</a:t>
            </a:r>
            <a:r>
              <a:rPr lang="en-US" altLang="zh-CN" sz="2800" b="1" kern="100" dirty="0">
                <a:cs typeface="Times New Roman" panose="02020603050405020304" pitchFamily="18" charset="0"/>
              </a:rPr>
              <a:t>2</a:t>
            </a:r>
            <a:r>
              <a:rPr lang="zh-CN" altLang="en-US" sz="2800" b="1" kern="100" dirty="0">
                <a:cs typeface="Times New Roman" panose="02020603050405020304" pitchFamily="18" charset="0"/>
              </a:rPr>
              <a:t>。</a:t>
            </a:r>
            <a:endParaRPr lang="zh-CN" altLang="zh-CN" sz="2800" b="1" kern="100" dirty="0">
              <a:cs typeface="Times New Roman" panose="02020603050405020304" pitchFamily="18" charset="0"/>
            </a:endParaRPr>
          </a:p>
        </p:txBody>
      </p:sp>
      <p:pic>
        <p:nvPicPr>
          <p:cNvPr id="5" name="图片 4">
            <a:extLst>
              <a:ext uri="{FF2B5EF4-FFF2-40B4-BE49-F238E27FC236}">
                <a16:creationId xmlns:a16="http://schemas.microsoft.com/office/drawing/2014/main" id="{A4249398-9CBE-4412-B9B4-D3426AB2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4018122"/>
            <a:ext cx="3959670" cy="1258122"/>
          </a:xfrm>
          <a:prstGeom prst="rect">
            <a:avLst/>
          </a:prstGeom>
        </p:spPr>
      </p:pic>
      <p:pic>
        <p:nvPicPr>
          <p:cNvPr id="7" name="图片 6">
            <a:extLst>
              <a:ext uri="{FF2B5EF4-FFF2-40B4-BE49-F238E27FC236}">
                <a16:creationId xmlns:a16="http://schemas.microsoft.com/office/drawing/2014/main" id="{5B76D36B-CE51-47D2-B482-440A6CF3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57" y="4025941"/>
            <a:ext cx="4472527" cy="1251867"/>
          </a:xfrm>
          <a:prstGeom prst="rect">
            <a:avLst/>
          </a:prstGeom>
        </p:spPr>
      </p:pic>
      <p:pic>
        <p:nvPicPr>
          <p:cNvPr id="9" name="图片 8">
            <a:extLst>
              <a:ext uri="{FF2B5EF4-FFF2-40B4-BE49-F238E27FC236}">
                <a16:creationId xmlns:a16="http://schemas.microsoft.com/office/drawing/2014/main" id="{0019CE26-143D-4B62-941C-AD31586B4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50" y="5457820"/>
            <a:ext cx="3959670" cy="1258121"/>
          </a:xfrm>
          <a:prstGeom prst="rect">
            <a:avLst/>
          </a:prstGeom>
        </p:spPr>
      </p:pic>
      <p:pic>
        <p:nvPicPr>
          <p:cNvPr id="11" name="图片 10">
            <a:extLst>
              <a:ext uri="{FF2B5EF4-FFF2-40B4-BE49-F238E27FC236}">
                <a16:creationId xmlns:a16="http://schemas.microsoft.com/office/drawing/2014/main" id="{BEA8AE64-9BCC-4EC4-9607-D5210BF13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357" y="5460948"/>
            <a:ext cx="4472527" cy="1251867"/>
          </a:xfrm>
          <a:prstGeom prst="rect">
            <a:avLst/>
          </a:prstGeom>
        </p:spPr>
      </p:pic>
      <p:sp>
        <p:nvSpPr>
          <p:cNvPr id="12" name="矩形 11">
            <a:extLst>
              <a:ext uri="{FF2B5EF4-FFF2-40B4-BE49-F238E27FC236}">
                <a16:creationId xmlns:a16="http://schemas.microsoft.com/office/drawing/2014/main" id="{95F7B893-14D7-4771-BAFF-EF9CC23651E0}"/>
              </a:ext>
            </a:extLst>
          </p:cNvPr>
          <p:cNvSpPr/>
          <p:nvPr/>
        </p:nvSpPr>
        <p:spPr>
          <a:xfrm>
            <a:off x="0" y="4753062"/>
            <a:ext cx="1362075" cy="707886"/>
          </a:xfrm>
          <a:prstGeom prst="rect">
            <a:avLst/>
          </a:prstGeom>
        </p:spPr>
        <p:txBody>
          <a:bodyPr wrap="square">
            <a:spAutoFit/>
          </a:bodyPr>
          <a:lstStyle/>
          <a:p>
            <a:r>
              <a:rPr lang="zh-CN" altLang="en-US" sz="4000" b="1" dirty="0"/>
              <a:t>原版：</a:t>
            </a:r>
            <a:endParaRPr lang="zh-CN" altLang="zh-CN" sz="4000" b="1" dirty="0"/>
          </a:p>
        </p:txBody>
      </p:sp>
      <p:sp>
        <p:nvSpPr>
          <p:cNvPr id="13" name="矩形 12">
            <a:extLst>
              <a:ext uri="{FF2B5EF4-FFF2-40B4-BE49-F238E27FC236}">
                <a16:creationId xmlns:a16="http://schemas.microsoft.com/office/drawing/2014/main" id="{4B7447D1-5A77-42C8-9DE4-8218856F8FDC}"/>
              </a:ext>
            </a:extLst>
          </p:cNvPr>
          <p:cNvSpPr/>
          <p:nvPr/>
        </p:nvSpPr>
        <p:spPr>
          <a:xfrm>
            <a:off x="5578920" y="4753062"/>
            <a:ext cx="1538288" cy="707886"/>
          </a:xfrm>
          <a:prstGeom prst="rect">
            <a:avLst/>
          </a:prstGeom>
        </p:spPr>
        <p:txBody>
          <a:bodyPr wrap="square">
            <a:spAutoFit/>
          </a:bodyPr>
          <a:lstStyle/>
          <a:p>
            <a:r>
              <a:rPr lang="zh-CN" altLang="en-US" sz="4000" b="1" dirty="0"/>
              <a:t>备选</a:t>
            </a:r>
            <a:r>
              <a:rPr lang="en-US" altLang="zh-CN" sz="4000" b="1" dirty="0"/>
              <a:t>1</a:t>
            </a:r>
            <a:r>
              <a:rPr lang="zh-CN" altLang="en-US" sz="4000" b="1" dirty="0"/>
              <a:t>：</a:t>
            </a:r>
            <a:endParaRPr lang="zh-CN" altLang="zh-CN" sz="4000" b="1" dirty="0"/>
          </a:p>
        </p:txBody>
      </p:sp>
      <p:sp>
        <p:nvSpPr>
          <p:cNvPr id="14" name="矩形 13">
            <a:extLst>
              <a:ext uri="{FF2B5EF4-FFF2-40B4-BE49-F238E27FC236}">
                <a16:creationId xmlns:a16="http://schemas.microsoft.com/office/drawing/2014/main" id="{6DC33CCE-AE1E-4C82-B70A-4042C5FBBD0E}"/>
              </a:ext>
            </a:extLst>
          </p:cNvPr>
          <p:cNvSpPr/>
          <p:nvPr/>
        </p:nvSpPr>
        <p:spPr>
          <a:xfrm>
            <a:off x="0" y="6004929"/>
            <a:ext cx="1619250" cy="707886"/>
          </a:xfrm>
          <a:prstGeom prst="rect">
            <a:avLst/>
          </a:prstGeom>
        </p:spPr>
        <p:txBody>
          <a:bodyPr wrap="square">
            <a:spAutoFit/>
          </a:bodyPr>
          <a:lstStyle/>
          <a:p>
            <a:r>
              <a:rPr lang="zh-CN" altLang="en-US" sz="4000" b="1" dirty="0"/>
              <a:t>备选</a:t>
            </a:r>
            <a:r>
              <a:rPr lang="en-US" altLang="zh-CN" sz="4000" b="1" dirty="0"/>
              <a:t>2</a:t>
            </a:r>
            <a:r>
              <a:rPr lang="zh-CN" altLang="en-US" sz="4000" b="1" dirty="0"/>
              <a:t>：</a:t>
            </a:r>
            <a:endParaRPr lang="zh-CN" altLang="zh-CN" sz="4000" b="1" dirty="0"/>
          </a:p>
        </p:txBody>
      </p:sp>
      <p:sp>
        <p:nvSpPr>
          <p:cNvPr id="15" name="矩形 14">
            <a:extLst>
              <a:ext uri="{FF2B5EF4-FFF2-40B4-BE49-F238E27FC236}">
                <a16:creationId xmlns:a16="http://schemas.microsoft.com/office/drawing/2014/main" id="{879A2FB6-1834-4099-A5E7-A7C17FBC1AD0}"/>
              </a:ext>
            </a:extLst>
          </p:cNvPr>
          <p:cNvSpPr/>
          <p:nvPr/>
        </p:nvSpPr>
        <p:spPr>
          <a:xfrm>
            <a:off x="5601051" y="6086880"/>
            <a:ext cx="1538288" cy="707886"/>
          </a:xfrm>
          <a:prstGeom prst="rect">
            <a:avLst/>
          </a:prstGeom>
        </p:spPr>
        <p:txBody>
          <a:bodyPr wrap="square">
            <a:spAutoFit/>
          </a:bodyPr>
          <a:lstStyle/>
          <a:p>
            <a:r>
              <a:rPr lang="zh-CN" altLang="en-US" sz="4000" b="1" dirty="0"/>
              <a:t>备选</a:t>
            </a:r>
            <a:r>
              <a:rPr lang="en-US" altLang="zh-CN" sz="4000" b="1" dirty="0"/>
              <a:t>3</a:t>
            </a:r>
            <a:r>
              <a:rPr lang="zh-CN" altLang="en-US" sz="4000" b="1" dirty="0"/>
              <a:t>：</a:t>
            </a:r>
            <a:endParaRPr lang="zh-CN" altLang="zh-CN" sz="4000" b="1" dirty="0"/>
          </a:p>
        </p:txBody>
      </p:sp>
    </p:spTree>
    <p:extLst>
      <p:ext uri="{BB962C8B-B14F-4D97-AF65-F5344CB8AC3E}">
        <p14:creationId xmlns:p14="http://schemas.microsoft.com/office/powerpoint/2010/main" val="92845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241511"/>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 2.</a:t>
            </a:r>
            <a:r>
              <a:rPr lang="zh-CN" altLang="zh-CN" sz="2800" b="1" kern="100" dirty="0">
                <a:cs typeface="Times New Roman" panose="02020603050405020304" pitchFamily="18" charset="0"/>
              </a:rPr>
              <a:t>管理员代表表示都应该拥有增、删、改课程的权限</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教师用户同意，冲突解决</a:t>
            </a:r>
            <a:endParaRPr lang="zh-CN" altLang="zh-CN" sz="2800" b="1" kern="100" dirty="0">
              <a:cs typeface="Times New Roman" panose="02020603050405020304" pitchFamily="18" charset="0"/>
            </a:endParaRPr>
          </a:p>
        </p:txBody>
      </p:sp>
    </p:spTree>
    <p:extLst>
      <p:ext uri="{BB962C8B-B14F-4D97-AF65-F5344CB8AC3E}">
        <p14:creationId xmlns:p14="http://schemas.microsoft.com/office/powerpoint/2010/main" val="745321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7842"/>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学生用户和教师用户表示理解，同意在移动端删节这部分功能。</a:t>
            </a:r>
          </a:p>
        </p:txBody>
      </p:sp>
    </p:spTree>
    <p:extLst>
      <p:ext uri="{BB962C8B-B14F-4D97-AF65-F5344CB8AC3E}">
        <p14:creationId xmlns:p14="http://schemas.microsoft.com/office/powerpoint/2010/main" val="1779559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第一次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E1D7B4A-FCAA-4DB4-A859-50520EE269E3}"/>
              </a:ext>
            </a:extLst>
          </p:cNvPr>
          <p:cNvGraphicFramePr>
            <a:graphicFrameLocks noGrp="1"/>
          </p:cNvGraphicFramePr>
          <p:nvPr>
            <p:extLst>
              <p:ext uri="{D42A27DB-BD31-4B8C-83A1-F6EECF244321}">
                <p14:modId xmlns:p14="http://schemas.microsoft.com/office/powerpoint/2010/main" val="2412169525"/>
              </p:ext>
            </p:extLst>
          </p:nvPr>
        </p:nvGraphicFramePr>
        <p:xfrm>
          <a:off x="3421007" y="1105256"/>
          <a:ext cx="8770993" cy="5730274"/>
        </p:xfrm>
        <a:graphic>
          <a:graphicData uri="http://schemas.openxmlformats.org/drawingml/2006/table">
            <a:tbl>
              <a:tblPr>
                <a:tableStyleId>{5C22544A-7EE6-4342-B048-85BDC9FD1C3A}</a:tableStyleId>
              </a:tblPr>
              <a:tblGrid>
                <a:gridCol w="1220394">
                  <a:extLst>
                    <a:ext uri="{9D8B030D-6E8A-4147-A177-3AD203B41FA5}">
                      <a16:colId xmlns:a16="http://schemas.microsoft.com/office/drawing/2014/main" val="2165338082"/>
                    </a:ext>
                  </a:extLst>
                </a:gridCol>
                <a:gridCol w="3534007">
                  <a:extLst>
                    <a:ext uri="{9D8B030D-6E8A-4147-A177-3AD203B41FA5}">
                      <a16:colId xmlns:a16="http://schemas.microsoft.com/office/drawing/2014/main" val="4073210551"/>
                    </a:ext>
                  </a:extLst>
                </a:gridCol>
                <a:gridCol w="1124574">
                  <a:extLst>
                    <a:ext uri="{9D8B030D-6E8A-4147-A177-3AD203B41FA5}">
                      <a16:colId xmlns:a16="http://schemas.microsoft.com/office/drawing/2014/main" val="864342273"/>
                    </a:ext>
                  </a:extLst>
                </a:gridCol>
                <a:gridCol w="2892018">
                  <a:extLst>
                    <a:ext uri="{9D8B030D-6E8A-4147-A177-3AD203B41FA5}">
                      <a16:colId xmlns:a16="http://schemas.microsoft.com/office/drawing/2014/main" val="3571530093"/>
                    </a:ext>
                  </a:extLst>
                </a:gridCol>
              </a:tblGrid>
              <a:tr h="592571">
                <a:tc>
                  <a:txBody>
                    <a:bodyPr/>
                    <a:lstStyle/>
                    <a:p>
                      <a:pPr algn="ctr">
                        <a:lnSpc>
                          <a:spcPct val="200000"/>
                        </a:lnSpc>
                        <a:spcAft>
                          <a:spcPts val="0"/>
                        </a:spcAft>
                      </a:pPr>
                      <a:r>
                        <a:rPr lang="zh-CN" sz="2000" kern="100">
                          <a:effectLst/>
                        </a:rPr>
                        <a:t>会议地点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dirty="0">
                          <a:effectLst/>
                        </a:rPr>
                        <a:t>理</a:t>
                      </a:r>
                      <a:r>
                        <a:rPr lang="en-US" sz="2000" kern="100" dirty="0">
                          <a:effectLst/>
                        </a:rPr>
                        <a:t>4-508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会议时间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en-US" sz="2000" kern="100">
                          <a:effectLst/>
                        </a:rPr>
                        <a:t>2018/12/28</a:t>
                      </a:r>
                      <a:endParaRPr lang="zh-CN" sz="2000" kern="100">
                        <a:effectLst/>
                      </a:endParaRPr>
                    </a:p>
                    <a:p>
                      <a:pPr algn="just">
                        <a:spcAft>
                          <a:spcPts val="0"/>
                        </a:spcAft>
                      </a:pPr>
                      <a:r>
                        <a:rPr lang="en-US" sz="2000" kern="100">
                          <a:effectLst/>
                        </a:rPr>
                        <a:t>18.30-19.00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4095365155"/>
                  </a:ext>
                </a:extLst>
              </a:tr>
              <a:tr h="508006">
                <a:tc>
                  <a:txBody>
                    <a:bodyPr/>
                    <a:lstStyle/>
                    <a:p>
                      <a:pPr algn="ctr">
                        <a:lnSpc>
                          <a:spcPct val="200000"/>
                        </a:lnSpc>
                        <a:spcAft>
                          <a:spcPts val="0"/>
                        </a:spcAft>
                      </a:pPr>
                      <a:r>
                        <a:rPr lang="zh-CN" sz="2000" kern="100">
                          <a:effectLst/>
                        </a:rPr>
                        <a:t>主 持 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夏昌灏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记录人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吴荣欣</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3192016762"/>
                  </a:ext>
                </a:extLst>
              </a:tr>
              <a:tr h="486689">
                <a:tc>
                  <a:txBody>
                    <a:bodyPr/>
                    <a:lstStyle/>
                    <a:p>
                      <a:pPr algn="ctr">
                        <a:lnSpc>
                          <a:spcPct val="200000"/>
                        </a:lnSpc>
                        <a:spcAft>
                          <a:spcPts val="0"/>
                        </a:spcAft>
                      </a:pPr>
                      <a:r>
                        <a:rPr lang="zh-CN" sz="2000" kern="100">
                          <a:effectLst/>
                        </a:rPr>
                        <a:t>参会人员</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spcAft>
                          <a:spcPts val="0"/>
                        </a:spcAft>
                      </a:pPr>
                      <a:r>
                        <a:rPr lang="zh-CN" sz="2000" kern="100">
                          <a:effectLst/>
                        </a:rPr>
                        <a:t>杨枨（教师代表）、陈尚辉（管理员代表）、沈启航（开发者代表）、王飞钢</a:t>
                      </a:r>
                      <a:r>
                        <a:rPr lang="en-US" sz="2000" kern="100">
                          <a:effectLst/>
                        </a:rPr>
                        <a:t>(</a:t>
                      </a:r>
                      <a:r>
                        <a:rPr lang="zh-CN" sz="2000" kern="100">
                          <a:effectLst/>
                        </a:rPr>
                        <a:t>学生代表</a:t>
                      </a:r>
                      <a:r>
                        <a:rPr lang="en-US" sz="2000" kern="100">
                          <a:effectLst/>
                        </a:rPr>
                        <a:t>)</a:t>
                      </a:r>
                      <a:r>
                        <a:rPr lang="zh-CN" sz="2000" kern="100">
                          <a:effectLst/>
                        </a:rPr>
                        <a:t>、黄浩峰、夏昌灏、吴荣欣、叶忠杰</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0795295"/>
                  </a:ext>
                </a:extLst>
              </a:tr>
              <a:tr h="0">
                <a:tc>
                  <a:txBody>
                    <a:bodyPr/>
                    <a:lstStyle/>
                    <a:p>
                      <a:pPr algn="ctr">
                        <a:lnSpc>
                          <a:spcPct val="200000"/>
                        </a:lnSpc>
                        <a:spcAft>
                          <a:spcPts val="0"/>
                        </a:spcAft>
                      </a:pPr>
                      <a:r>
                        <a:rPr lang="zh-CN" sz="2000" kern="100">
                          <a:effectLst/>
                        </a:rPr>
                        <a:t>修改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lnSpc>
                          <a:spcPct val="200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7320303"/>
                  </a:ext>
                </a:extLst>
              </a:tr>
              <a:tr h="3465864">
                <a:tc gridSpan="4">
                  <a:txBody>
                    <a:bodyPr/>
                    <a:lstStyle/>
                    <a:p>
                      <a:pPr algn="just">
                        <a:lnSpc>
                          <a:spcPct val="150000"/>
                        </a:lnSpc>
                        <a:spcAft>
                          <a:spcPts val="0"/>
                        </a:spcAft>
                      </a:pPr>
                      <a:r>
                        <a:rPr lang="zh-CN" sz="2000" kern="100" dirty="0">
                          <a:effectLst/>
                        </a:rPr>
                        <a:t>会议内容： </a:t>
                      </a:r>
                    </a:p>
                    <a:p>
                      <a:pPr marL="342900" lvl="0" indent="-342900" algn="just">
                        <a:lnSpc>
                          <a:spcPct val="150000"/>
                        </a:lnSpc>
                        <a:spcAft>
                          <a:spcPts val="0"/>
                        </a:spcAft>
                        <a:buFont typeface="+mj-lt"/>
                        <a:buAutoNum type="arabicPeriod"/>
                      </a:pPr>
                      <a:r>
                        <a:rPr lang="zh-CN" sz="2000" kern="100" dirty="0">
                          <a:effectLst/>
                        </a:rPr>
                        <a:t>对学生代表和教师代表对于网站导航栏标题问题冲突进行了协商，采取的措施：</a:t>
                      </a:r>
                      <a:r>
                        <a:rPr lang="zh-CN" altLang="en-US" sz="2000" kern="100" dirty="0">
                          <a:effectLst/>
                        </a:rPr>
                        <a:t>选择备选</a:t>
                      </a:r>
                      <a:r>
                        <a:rPr lang="en-US" altLang="zh-CN" sz="2000" kern="100" dirty="0">
                          <a:effectLst/>
                        </a:rPr>
                        <a:t>2</a:t>
                      </a:r>
                      <a:r>
                        <a:rPr lang="zh-CN" altLang="en-US" sz="2000" kern="100" dirty="0">
                          <a:effectLst/>
                        </a:rPr>
                        <a:t>方式的导航栏设置</a:t>
                      </a:r>
                      <a:endParaRPr lang="en-US" altLang="zh-CN" sz="2000" kern="100" dirty="0">
                        <a:effectLst/>
                      </a:endParaRPr>
                    </a:p>
                    <a:p>
                      <a:pPr marL="342900" lvl="0" indent="-342900" algn="just">
                        <a:lnSpc>
                          <a:spcPct val="150000"/>
                        </a:lnSpc>
                        <a:spcAft>
                          <a:spcPts val="0"/>
                        </a:spcAft>
                        <a:buFont typeface="+mj-lt"/>
                        <a:buAutoNum type="arabicPeriod"/>
                      </a:pPr>
                      <a:r>
                        <a:rPr lang="zh-CN" sz="2000" kern="100" dirty="0">
                          <a:effectLst/>
                        </a:rPr>
                        <a:t>管理员代表和教师代表表示都应该拥有增、删、改课程的权限</a:t>
                      </a:r>
                    </a:p>
                    <a:p>
                      <a:pPr marL="342900" lvl="0" indent="-342900" algn="just">
                        <a:lnSpc>
                          <a:spcPct val="150000"/>
                        </a:lnSpc>
                        <a:spcAft>
                          <a:spcPts val="0"/>
                        </a:spcAft>
                        <a:buFont typeface="+mj-lt"/>
                        <a:buAutoNum type="arabicPeriod"/>
                      </a:pPr>
                      <a:r>
                        <a:rPr lang="zh-CN" sz="2000" kern="100" dirty="0">
                          <a:effectLst/>
                        </a:rPr>
                        <a:t>开发者代表表示对于移动端的网站在</a:t>
                      </a:r>
                      <a:r>
                        <a:rPr lang="en-US" sz="2000" kern="100" dirty="0">
                          <a:effectLst/>
                        </a:rPr>
                        <a:t>IOS</a:t>
                      </a:r>
                      <a:r>
                        <a:rPr lang="zh-CN" sz="2000" kern="100" dirty="0">
                          <a:effectLst/>
                        </a:rPr>
                        <a:t>平台上上传附件无法实现，应该在移动端删除上传附件功能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38041249"/>
                  </a:ext>
                </a:extLst>
              </a:tr>
            </a:tbl>
          </a:graphicData>
        </a:graphic>
      </p:graphicFrame>
    </p:spTree>
    <p:extLst>
      <p:ext uri="{BB962C8B-B14F-4D97-AF65-F5344CB8AC3E}">
        <p14:creationId xmlns:p14="http://schemas.microsoft.com/office/powerpoint/2010/main" val="3540662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第二次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12AB4A8-B675-4FCF-943F-789999C9ED86}"/>
              </a:ext>
            </a:extLst>
          </p:cNvPr>
          <p:cNvGraphicFramePr>
            <a:graphicFrameLocks noGrp="1"/>
          </p:cNvGraphicFramePr>
          <p:nvPr>
            <p:extLst>
              <p:ext uri="{D42A27DB-BD31-4B8C-83A1-F6EECF244321}">
                <p14:modId xmlns:p14="http://schemas.microsoft.com/office/powerpoint/2010/main" val="4241595009"/>
              </p:ext>
            </p:extLst>
          </p:nvPr>
        </p:nvGraphicFramePr>
        <p:xfrm>
          <a:off x="3361266" y="1151466"/>
          <a:ext cx="8830732" cy="5706534"/>
        </p:xfrm>
        <a:graphic>
          <a:graphicData uri="http://schemas.openxmlformats.org/drawingml/2006/table">
            <a:tbl>
              <a:tblPr>
                <a:tableStyleId>{5C22544A-7EE6-4342-B048-85BDC9FD1C3A}</a:tableStyleId>
              </a:tblPr>
              <a:tblGrid>
                <a:gridCol w="1228708">
                  <a:extLst>
                    <a:ext uri="{9D8B030D-6E8A-4147-A177-3AD203B41FA5}">
                      <a16:colId xmlns:a16="http://schemas.microsoft.com/office/drawing/2014/main" val="2072473283"/>
                    </a:ext>
                  </a:extLst>
                </a:gridCol>
                <a:gridCol w="3558077">
                  <a:extLst>
                    <a:ext uri="{9D8B030D-6E8A-4147-A177-3AD203B41FA5}">
                      <a16:colId xmlns:a16="http://schemas.microsoft.com/office/drawing/2014/main" val="4182165056"/>
                    </a:ext>
                  </a:extLst>
                </a:gridCol>
                <a:gridCol w="1132237">
                  <a:extLst>
                    <a:ext uri="{9D8B030D-6E8A-4147-A177-3AD203B41FA5}">
                      <a16:colId xmlns:a16="http://schemas.microsoft.com/office/drawing/2014/main" val="3890310010"/>
                    </a:ext>
                  </a:extLst>
                </a:gridCol>
                <a:gridCol w="2911710">
                  <a:extLst>
                    <a:ext uri="{9D8B030D-6E8A-4147-A177-3AD203B41FA5}">
                      <a16:colId xmlns:a16="http://schemas.microsoft.com/office/drawing/2014/main" val="3913822255"/>
                    </a:ext>
                  </a:extLst>
                </a:gridCol>
              </a:tblGrid>
              <a:tr h="493138">
                <a:tc>
                  <a:txBody>
                    <a:bodyPr/>
                    <a:lstStyle/>
                    <a:p>
                      <a:pPr algn="ctr">
                        <a:lnSpc>
                          <a:spcPct val="200000"/>
                        </a:lnSpc>
                        <a:spcAft>
                          <a:spcPts val="0"/>
                        </a:spcAft>
                      </a:pPr>
                      <a:r>
                        <a:rPr lang="zh-CN" sz="1400" kern="100" dirty="0">
                          <a:effectLst/>
                        </a:rPr>
                        <a:t>会议地点</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理</a:t>
                      </a:r>
                      <a:r>
                        <a:rPr lang="en-US" sz="1400" kern="100">
                          <a:effectLst/>
                        </a:rPr>
                        <a:t>4-508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会议时间</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en-US" sz="1400" kern="100">
                          <a:effectLst/>
                        </a:rPr>
                        <a:t>2019/1/3</a:t>
                      </a:r>
                      <a:endParaRPr lang="zh-CN" sz="1400" kern="100">
                        <a:effectLst/>
                      </a:endParaRPr>
                    </a:p>
                    <a:p>
                      <a:pPr algn="just">
                        <a:spcAft>
                          <a:spcPts val="0"/>
                        </a:spcAft>
                      </a:pPr>
                      <a:r>
                        <a:rPr lang="en-US" sz="1400" kern="100">
                          <a:effectLst/>
                        </a:rPr>
                        <a:t>18.00-18.30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3288908904"/>
                  </a:ext>
                </a:extLst>
              </a:tr>
              <a:tr h="422764">
                <a:tc>
                  <a:txBody>
                    <a:bodyPr/>
                    <a:lstStyle/>
                    <a:p>
                      <a:pPr algn="ctr">
                        <a:lnSpc>
                          <a:spcPct val="200000"/>
                        </a:lnSpc>
                        <a:spcAft>
                          <a:spcPts val="0"/>
                        </a:spcAft>
                      </a:pPr>
                      <a:r>
                        <a:rPr lang="zh-CN" sz="1400" kern="100">
                          <a:effectLst/>
                        </a:rPr>
                        <a:t>主 持 人</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记录人</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988675561"/>
                  </a:ext>
                </a:extLst>
              </a:tr>
              <a:tr h="493138">
                <a:tc>
                  <a:txBody>
                    <a:bodyPr/>
                    <a:lstStyle/>
                    <a:p>
                      <a:pPr algn="ctr">
                        <a:lnSpc>
                          <a:spcPct val="200000"/>
                        </a:lnSpc>
                        <a:spcAft>
                          <a:spcPts val="0"/>
                        </a:spcAft>
                      </a:pPr>
                      <a:r>
                        <a:rPr lang="zh-CN" sz="1400" kern="100">
                          <a:effectLst/>
                        </a:rPr>
                        <a:t>参会人员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spcAft>
                          <a:spcPts val="0"/>
                        </a:spcAft>
                      </a:pPr>
                      <a:r>
                        <a:rPr lang="zh-CN" sz="1400" kern="100">
                          <a:effectLst/>
                        </a:rPr>
                        <a:t>杨枨（教师代表）、陈尚辉（管理员代表）、沈启航（开发者代表）、王飞钢</a:t>
                      </a:r>
                      <a:r>
                        <a:rPr lang="en-US" sz="1400" kern="100">
                          <a:effectLst/>
                        </a:rPr>
                        <a:t>(</a:t>
                      </a:r>
                      <a:r>
                        <a:rPr lang="zh-CN" sz="1400" kern="100">
                          <a:effectLst/>
                        </a:rPr>
                        <a:t>学生代表</a:t>
                      </a:r>
                      <a:r>
                        <a:rPr lang="en-US" sz="1400" kern="100">
                          <a:effectLst/>
                        </a:rPr>
                        <a:t>)</a:t>
                      </a:r>
                      <a:r>
                        <a:rPr lang="zh-CN" sz="1400" kern="100">
                          <a:effectLst/>
                        </a:rPr>
                        <a:t>、胡锦波（游客代表）、黄浩峰、夏昌灏、吴荣欣、叶忠杰</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20984619"/>
                  </a:ext>
                </a:extLst>
              </a:tr>
              <a:tr h="422764">
                <a:tc>
                  <a:txBody>
                    <a:bodyPr/>
                    <a:lstStyle/>
                    <a:p>
                      <a:pPr algn="ctr">
                        <a:lnSpc>
                          <a:spcPct val="200000"/>
                        </a:lnSpc>
                        <a:spcAft>
                          <a:spcPts val="0"/>
                        </a:spcAft>
                      </a:pPr>
                      <a:r>
                        <a:rPr lang="zh-CN" sz="1400" kern="100">
                          <a:effectLst/>
                        </a:rPr>
                        <a:t>修改</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lnSpc>
                          <a:spcPct val="200000"/>
                        </a:lnSpc>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1382831"/>
                  </a:ext>
                </a:extLst>
              </a:tr>
              <a:tr h="3874730">
                <a:tc gridSpan="4">
                  <a:txBody>
                    <a:bodyPr/>
                    <a:lstStyle/>
                    <a:p>
                      <a:pPr algn="just">
                        <a:lnSpc>
                          <a:spcPct val="200000"/>
                        </a:lnSpc>
                        <a:spcAft>
                          <a:spcPts val="0"/>
                        </a:spcAft>
                      </a:pPr>
                      <a:r>
                        <a:rPr lang="zh-CN" sz="1400" kern="100" dirty="0">
                          <a:effectLst/>
                        </a:rPr>
                        <a:t>会议内容： </a:t>
                      </a:r>
                    </a:p>
                    <a:p>
                      <a:pPr marL="342900" lvl="0" indent="-342900" algn="just">
                        <a:lnSpc>
                          <a:spcPct val="200000"/>
                        </a:lnSpc>
                        <a:spcAft>
                          <a:spcPts val="0"/>
                        </a:spcAft>
                        <a:buFont typeface="+mj-lt"/>
                        <a:buAutoNum type="arabicPeriod"/>
                      </a:pPr>
                      <a:r>
                        <a:rPr lang="zh-CN" sz="1400" kern="100" dirty="0">
                          <a:effectLst/>
                        </a:rPr>
                        <a:t>对学生代表和教师代表对于网站导航栏标题问题冲突进行了协商，采取的措施：查看了各个预备方案，并且教师用户代表与学生用户代表达成了一致，采用了同一方案（备选方案</a:t>
                      </a:r>
                      <a:r>
                        <a:rPr lang="en-US" sz="1400" kern="100" dirty="0">
                          <a:effectLst/>
                        </a:rPr>
                        <a:t>2</a:t>
                      </a:r>
                      <a:r>
                        <a:rPr lang="zh-CN" sz="1400" kern="100" dirty="0">
                          <a:effectLst/>
                        </a:rPr>
                        <a:t>）。</a:t>
                      </a:r>
                    </a:p>
                    <a:p>
                      <a:pPr marL="228600" algn="just">
                        <a:lnSpc>
                          <a:spcPct val="200000"/>
                        </a:lnSpc>
                        <a:spcAft>
                          <a:spcPts val="0"/>
                        </a:spcAft>
                      </a:pPr>
                      <a:r>
                        <a:rPr lang="zh-CN" sz="1400" kern="100" dirty="0">
                          <a:effectLst/>
                        </a:rPr>
                        <a:t>原始方案：</a:t>
                      </a:r>
                    </a:p>
                    <a:p>
                      <a:pPr marL="228600" algn="just">
                        <a:lnSpc>
                          <a:spcPct val="200000"/>
                        </a:lnSpc>
                        <a:spcAft>
                          <a:spcPts val="0"/>
                        </a:spcAft>
                      </a:pPr>
                      <a:r>
                        <a:rPr lang="zh-CN" sz="1400" kern="100" dirty="0">
                          <a:effectLst/>
                        </a:rPr>
                        <a:t>备选方案</a:t>
                      </a:r>
                      <a:r>
                        <a:rPr lang="en-US" sz="1400" kern="100" dirty="0">
                          <a:effectLst/>
                        </a:rPr>
                        <a:t>1</a:t>
                      </a:r>
                      <a:r>
                        <a:rPr lang="zh-CN" sz="1400" kern="100" dirty="0">
                          <a:effectLst/>
                        </a:rPr>
                        <a:t>：</a:t>
                      </a:r>
                    </a:p>
                    <a:p>
                      <a:pPr marL="228600" algn="just">
                        <a:lnSpc>
                          <a:spcPct val="200000"/>
                        </a:lnSpc>
                        <a:spcAft>
                          <a:spcPts val="0"/>
                        </a:spcAft>
                      </a:pPr>
                      <a:r>
                        <a:rPr lang="zh-CN" sz="1400" kern="100" dirty="0">
                          <a:effectLst/>
                        </a:rPr>
                        <a:t>备选方案</a:t>
                      </a:r>
                      <a:r>
                        <a:rPr lang="en-US" sz="1400" kern="100" dirty="0">
                          <a:effectLst/>
                        </a:rPr>
                        <a:t>2</a:t>
                      </a:r>
                      <a:r>
                        <a:rPr lang="zh-CN" sz="1400" kern="100" dirty="0">
                          <a:effectLst/>
                        </a:rPr>
                        <a:t>（一致采用）：</a:t>
                      </a:r>
                    </a:p>
                    <a:p>
                      <a:pPr marL="228600" algn="just">
                        <a:lnSpc>
                          <a:spcPct val="200000"/>
                        </a:lnSpc>
                        <a:spcAft>
                          <a:spcPts val="0"/>
                        </a:spcAft>
                      </a:pPr>
                      <a:r>
                        <a:rPr lang="zh-CN" sz="1400" kern="100" dirty="0">
                          <a:effectLst/>
                        </a:rPr>
                        <a:t>备选方案</a:t>
                      </a:r>
                      <a:r>
                        <a:rPr lang="en-US" sz="1400" kern="100" dirty="0">
                          <a:effectLst/>
                        </a:rPr>
                        <a:t>3</a:t>
                      </a:r>
                      <a:r>
                        <a:rPr lang="zh-CN" sz="1400" kern="100" dirty="0">
                          <a:effectLst/>
                        </a:rPr>
                        <a:t>：</a:t>
                      </a:r>
                    </a:p>
                    <a:p>
                      <a:pPr marL="342900" lvl="0" indent="-342900" algn="just">
                        <a:lnSpc>
                          <a:spcPct val="200000"/>
                        </a:lnSpc>
                        <a:spcAft>
                          <a:spcPts val="0"/>
                        </a:spcAft>
                        <a:buFont typeface="+mj-lt"/>
                        <a:buAutoNum type="arabicPeriod"/>
                      </a:pPr>
                      <a:r>
                        <a:rPr lang="zh-CN" sz="1400" kern="100" dirty="0">
                          <a:effectLst/>
                        </a:rPr>
                        <a:t>开发者代表表示对于移动端的网站在</a:t>
                      </a:r>
                      <a:r>
                        <a:rPr lang="en-US" sz="1400" kern="100" dirty="0">
                          <a:effectLst/>
                        </a:rPr>
                        <a:t>IOS</a:t>
                      </a:r>
                      <a:r>
                        <a:rPr lang="zh-CN" sz="1400" kern="100" dirty="0">
                          <a:effectLst/>
                        </a:rPr>
                        <a:t>平台上上传附件无法实现，应该在移动端删除上传附件功能</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9331950"/>
                  </a:ext>
                </a:extLst>
              </a:tr>
            </a:tbl>
          </a:graphicData>
        </a:graphic>
      </p:graphicFrame>
      <p:pic>
        <p:nvPicPr>
          <p:cNvPr id="1028" name="Picture 4">
            <a:extLst>
              <a:ext uri="{FF2B5EF4-FFF2-40B4-BE49-F238E27FC236}">
                <a16:creationId xmlns:a16="http://schemas.microsoft.com/office/drawing/2014/main" id="{6AC4BAA7-FD16-4370-949C-8A96709BC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3427" y="4248438"/>
            <a:ext cx="2375465"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378D97B-ADA3-4502-9B5E-46DB7E28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427" y="4678671"/>
            <a:ext cx="2370299"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55BFCF-30D2-401A-B179-AC68DD8E9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576" y="5122866"/>
            <a:ext cx="2375463"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A5A7061-B299-459E-BD58-D1154E6DC8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4056" y="5567061"/>
            <a:ext cx="2384614" cy="4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3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4647426"/>
          </a:xfrm>
          <a:prstGeom prst="rect">
            <a:avLst/>
          </a:prstGeom>
        </p:spPr>
        <p:txBody>
          <a:bodyPr wrap="square">
            <a:spAutoFit/>
          </a:bodyPr>
          <a:lstStyle/>
          <a:p>
            <a:r>
              <a:rPr lang="zh-CN" altLang="zh-CN" sz="4000" b="1" dirty="0"/>
              <a:t>业务背景</a:t>
            </a:r>
          </a:p>
          <a:p>
            <a:r>
              <a:rPr lang="en-US" altLang="zh-CN" b="1" dirty="0"/>
              <a:t>        </a:t>
            </a:r>
            <a:r>
              <a:rPr lang="en-US" altLang="zh-CN" sz="2800" b="1" dirty="0"/>
              <a:t> </a:t>
            </a:r>
            <a:r>
              <a:rPr lang="zh-CN" altLang="zh-CN" sz="2800" b="1" dirty="0"/>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系统将提供这么一个</a:t>
            </a:r>
            <a:r>
              <a:rPr lang="zh-CN" altLang="zh-CN" sz="2800" b="1" dirty="0">
                <a:solidFill>
                  <a:srgbClr val="FF0000"/>
                </a:solidFill>
              </a:rPr>
              <a:t>垂直的交流社区</a:t>
            </a:r>
            <a:r>
              <a:rPr lang="zh-CN" altLang="zh-CN" sz="2800" b="1" dirty="0"/>
              <a:t>。为教师和同学服务，也为项目管理，需求工程，统一建模等软件工程化课程的教学方法提供试验基地。</a:t>
            </a:r>
          </a:p>
        </p:txBody>
      </p:sp>
    </p:spTree>
    <p:extLst>
      <p:ext uri="{BB962C8B-B14F-4D97-AF65-F5344CB8AC3E}">
        <p14:creationId xmlns:p14="http://schemas.microsoft.com/office/powerpoint/2010/main" val="987685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8</a:t>
            </a:r>
            <a:endParaRPr lang="zh-CN" altLang="en-US" sz="50000" dirty="0">
              <a:solidFill>
                <a:schemeClr val="bg1"/>
              </a:solidFill>
            </a:endParaRPr>
          </a:p>
        </p:txBody>
      </p:sp>
      <p:sp>
        <p:nvSpPr>
          <p:cNvPr id="4" name="矩形 3"/>
          <p:cNvSpPr/>
          <p:nvPr/>
        </p:nvSpPr>
        <p:spPr>
          <a:xfrm>
            <a:off x="6472632" y="2842654"/>
            <a:ext cx="4031869"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需求优先级</a:t>
            </a:r>
          </a:p>
        </p:txBody>
      </p:sp>
    </p:spTree>
    <p:extLst>
      <p:ext uri="{BB962C8B-B14F-4D97-AF65-F5344CB8AC3E}">
        <p14:creationId xmlns:p14="http://schemas.microsoft.com/office/powerpoint/2010/main" val="17273104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
        <p:nvSpPr>
          <p:cNvPr id="4" name="矩形 3">
            <a:extLst>
              <a:ext uri="{FF2B5EF4-FFF2-40B4-BE49-F238E27FC236}">
                <a16:creationId xmlns:a16="http://schemas.microsoft.com/office/drawing/2014/main" id="{E1B5C0DD-619E-4780-A723-0FFDC7087EF2}"/>
              </a:ext>
            </a:extLst>
          </p:cNvPr>
          <p:cNvSpPr/>
          <p:nvPr/>
        </p:nvSpPr>
        <p:spPr>
          <a:xfrm>
            <a:off x="1174257" y="1308171"/>
            <a:ext cx="10903443" cy="5262979"/>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、参与优先级打分的用户代表主要有：游客代表（</a:t>
            </a:r>
            <a:r>
              <a:rPr lang="zh-CN" altLang="en-US" sz="2400" kern="100" dirty="0">
                <a:latin typeface="Times New Roman" panose="02020603050405020304" pitchFamily="18" charset="0"/>
              </a:rPr>
              <a:t>胡锦波</a:t>
            </a:r>
            <a:r>
              <a:rPr lang="zh-CN" altLang="zh-CN" sz="2400" kern="100" dirty="0">
                <a:latin typeface="Times New Roman" panose="02020603050405020304" pitchFamily="18" charset="0"/>
              </a:rPr>
              <a:t>）、教师代表（杨枨老师）、管理员代表（</a:t>
            </a:r>
            <a:r>
              <a:rPr lang="zh-CN" altLang="en-US" sz="2400" kern="100" dirty="0">
                <a:latin typeface="Times New Roman" panose="02020603050405020304" pitchFamily="18" charset="0"/>
              </a:rPr>
              <a:t>陈尚辉</a:t>
            </a:r>
            <a:r>
              <a:rPr lang="zh-CN" altLang="zh-CN" sz="2400" kern="100" dirty="0">
                <a:latin typeface="Times New Roman" panose="02020603050405020304" pitchFamily="18" charset="0"/>
              </a:rPr>
              <a:t>）、学生代表（</a:t>
            </a:r>
            <a:r>
              <a:rPr lang="zh-CN" altLang="en-US" sz="2400" kern="100" dirty="0">
                <a:latin typeface="Times New Roman" panose="02020603050405020304" pitchFamily="18" charset="0"/>
              </a:rPr>
              <a:t>王飞钢</a:t>
            </a:r>
            <a:r>
              <a:rPr lang="zh-CN" altLang="zh-CN" sz="2400" kern="100" dirty="0">
                <a:latin typeface="Times New Roman" panose="02020603050405020304" pitchFamily="18" charset="0"/>
              </a:rPr>
              <a:t>）。</a:t>
            </a:r>
          </a:p>
          <a:p>
            <a:pPr indent="266700" algn="just">
              <a:spcAft>
                <a:spcPts val="0"/>
              </a:spcAft>
            </a:pP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、用户代表负责为用例的</a:t>
            </a:r>
            <a:r>
              <a:rPr lang="zh-CN" altLang="zh-CN" sz="2400" b="1" kern="100" dirty="0">
                <a:latin typeface="Times New Roman" panose="02020603050405020304" pitchFamily="18" charset="0"/>
              </a:rPr>
              <a:t>相对收益、相对损失</a:t>
            </a:r>
            <a:r>
              <a:rPr lang="zh-CN" altLang="zh-CN" sz="2400" kern="100" dirty="0">
                <a:latin typeface="Times New Roman" panose="02020603050405020304" pitchFamily="18" charset="0"/>
              </a:rPr>
              <a:t>部分打分，项目经理负责为用例的</a:t>
            </a:r>
            <a:r>
              <a:rPr lang="zh-CN" altLang="zh-CN" sz="2400" b="1" kern="100" dirty="0">
                <a:latin typeface="Times New Roman" panose="02020603050405020304" pitchFamily="18" charset="0"/>
              </a:rPr>
              <a:t>相对风险、相对成本</a:t>
            </a:r>
            <a:r>
              <a:rPr lang="zh-CN" altLang="zh-CN" sz="2400" kern="100" dirty="0">
                <a:latin typeface="Times New Roman" panose="02020603050405020304" pitchFamily="18" charset="0"/>
              </a:rPr>
              <a:t>打分，</a:t>
            </a:r>
            <a:r>
              <a:rPr lang="zh-CN" altLang="zh-CN" sz="2400" b="1" kern="100" dirty="0">
                <a:latin typeface="Times New Roman" panose="02020603050405020304" pitchFamily="18" charset="0"/>
              </a:rPr>
              <a:t>权重比例</a:t>
            </a:r>
            <a:r>
              <a:rPr lang="zh-CN" altLang="zh-CN" sz="2400" kern="100" dirty="0">
                <a:latin typeface="Times New Roman" panose="02020603050405020304" pitchFamily="18" charset="0"/>
              </a:rPr>
              <a:t>由客户代表（杨枨老师）提出。</a:t>
            </a:r>
          </a:p>
          <a:p>
            <a:pPr indent="266700" algn="just">
              <a:spcAft>
                <a:spcPts val="0"/>
              </a:spcAft>
            </a:pP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收益表示“如果实现，给用户带来的利益”；损失表示“如果不实现，给用户带来的损失”；风险表示“如果实现，存在的技术风险”；相对成本表示“如果实现，需要产生的费用”；权重比例是各个用户分类在最后评分时的加权值。</a:t>
            </a:r>
          </a:p>
          <a:p>
            <a:pPr indent="266700" algn="just">
              <a:spcAft>
                <a:spcPts val="0"/>
              </a:spcAft>
            </a:pP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相对收益</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相对损失</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p>
          <a:p>
            <a:pPr indent="533400" algn="just">
              <a:spcAft>
                <a:spcPts val="0"/>
              </a:spcAft>
            </a:pP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合计总价值</a:t>
            </a:r>
          </a:p>
          <a:p>
            <a:pPr indent="533400" algn="just">
              <a:spcAft>
                <a:spcPts val="0"/>
              </a:spcAft>
            </a:pP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合计风险</a:t>
            </a:r>
          </a:p>
          <a:p>
            <a:pPr indent="533400" algn="just">
              <a:spcAft>
                <a:spcPts val="0"/>
              </a:spcAft>
            </a:pP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合计成本</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具体相对权重：客户：</a:t>
            </a:r>
            <a:r>
              <a:rPr lang="en-US" altLang="zh-CN" sz="2400" kern="100" dirty="0">
                <a:latin typeface="Times New Roman" panose="02020603050405020304" pitchFamily="18" charset="0"/>
              </a:rPr>
              <a:t>1.5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游客：</a:t>
            </a:r>
            <a:r>
              <a:rPr lang="en-US" altLang="zh-CN" sz="2400" kern="100" dirty="0">
                <a:latin typeface="Times New Roman" panose="02020603050405020304" pitchFamily="18" charset="0"/>
              </a:rPr>
              <a:t>0.5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用户：</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686567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1030136"/>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教师优先级打分：</a:t>
            </a:r>
          </a:p>
        </p:txBody>
      </p:sp>
      <p:graphicFrame>
        <p:nvGraphicFramePr>
          <p:cNvPr id="4" name="表格 3">
            <a:extLst>
              <a:ext uri="{FF2B5EF4-FFF2-40B4-BE49-F238E27FC236}">
                <a16:creationId xmlns:a16="http://schemas.microsoft.com/office/drawing/2014/main" id="{70E91109-8E33-4057-952D-A979A8147D05}"/>
              </a:ext>
            </a:extLst>
          </p:cNvPr>
          <p:cNvGraphicFramePr>
            <a:graphicFrameLocks noGrp="1"/>
          </p:cNvGraphicFramePr>
          <p:nvPr>
            <p:extLst>
              <p:ext uri="{D42A27DB-BD31-4B8C-83A1-F6EECF244321}">
                <p14:modId xmlns:p14="http://schemas.microsoft.com/office/powerpoint/2010/main" val="2297412940"/>
              </p:ext>
            </p:extLst>
          </p:nvPr>
        </p:nvGraphicFramePr>
        <p:xfrm>
          <a:off x="2696065" y="1112362"/>
          <a:ext cx="4205424" cy="46085760"/>
        </p:xfrm>
        <a:graphic>
          <a:graphicData uri="http://schemas.openxmlformats.org/drawingml/2006/table">
            <a:tbl>
              <a:tblPr firstRow="1" firstCol="1" bandRow="1">
                <a:tableStyleId>{5C22544A-7EE6-4342-B048-85BDC9FD1C3A}</a:tableStyleId>
              </a:tblPr>
              <a:tblGrid>
                <a:gridCol w="685826">
                  <a:extLst>
                    <a:ext uri="{9D8B030D-6E8A-4147-A177-3AD203B41FA5}">
                      <a16:colId xmlns:a16="http://schemas.microsoft.com/office/drawing/2014/main" val="3499051268"/>
                    </a:ext>
                  </a:extLst>
                </a:gridCol>
                <a:gridCol w="517041">
                  <a:extLst>
                    <a:ext uri="{9D8B030D-6E8A-4147-A177-3AD203B41FA5}">
                      <a16:colId xmlns:a16="http://schemas.microsoft.com/office/drawing/2014/main" val="2836138146"/>
                    </a:ext>
                  </a:extLst>
                </a:gridCol>
                <a:gridCol w="360951">
                  <a:extLst>
                    <a:ext uri="{9D8B030D-6E8A-4147-A177-3AD203B41FA5}">
                      <a16:colId xmlns:a16="http://schemas.microsoft.com/office/drawing/2014/main" val="973434962"/>
                    </a:ext>
                  </a:extLst>
                </a:gridCol>
                <a:gridCol w="246128">
                  <a:extLst>
                    <a:ext uri="{9D8B030D-6E8A-4147-A177-3AD203B41FA5}">
                      <a16:colId xmlns:a16="http://schemas.microsoft.com/office/drawing/2014/main" val="9533952"/>
                    </a:ext>
                  </a:extLst>
                </a:gridCol>
                <a:gridCol w="227469">
                  <a:extLst>
                    <a:ext uri="{9D8B030D-6E8A-4147-A177-3AD203B41FA5}">
                      <a16:colId xmlns:a16="http://schemas.microsoft.com/office/drawing/2014/main" val="3964307675"/>
                    </a:ext>
                  </a:extLst>
                </a:gridCol>
                <a:gridCol w="215924">
                  <a:extLst>
                    <a:ext uri="{9D8B030D-6E8A-4147-A177-3AD203B41FA5}">
                      <a16:colId xmlns:a16="http://schemas.microsoft.com/office/drawing/2014/main" val="291750937"/>
                    </a:ext>
                  </a:extLst>
                </a:gridCol>
                <a:gridCol w="575261">
                  <a:extLst>
                    <a:ext uri="{9D8B030D-6E8A-4147-A177-3AD203B41FA5}">
                      <a16:colId xmlns:a16="http://schemas.microsoft.com/office/drawing/2014/main" val="3218161729"/>
                    </a:ext>
                  </a:extLst>
                </a:gridCol>
                <a:gridCol w="360951">
                  <a:extLst>
                    <a:ext uri="{9D8B030D-6E8A-4147-A177-3AD203B41FA5}">
                      <a16:colId xmlns:a16="http://schemas.microsoft.com/office/drawing/2014/main" val="2388485396"/>
                    </a:ext>
                  </a:extLst>
                </a:gridCol>
                <a:gridCol w="215924">
                  <a:extLst>
                    <a:ext uri="{9D8B030D-6E8A-4147-A177-3AD203B41FA5}">
                      <a16:colId xmlns:a16="http://schemas.microsoft.com/office/drawing/2014/main" val="1419926982"/>
                    </a:ext>
                  </a:extLst>
                </a:gridCol>
                <a:gridCol w="341443">
                  <a:extLst>
                    <a:ext uri="{9D8B030D-6E8A-4147-A177-3AD203B41FA5}">
                      <a16:colId xmlns:a16="http://schemas.microsoft.com/office/drawing/2014/main" val="2941699284"/>
                    </a:ext>
                  </a:extLst>
                </a:gridCol>
                <a:gridCol w="458506">
                  <a:extLst>
                    <a:ext uri="{9D8B030D-6E8A-4147-A177-3AD203B41FA5}">
                      <a16:colId xmlns:a16="http://schemas.microsoft.com/office/drawing/2014/main" val="544563398"/>
                    </a:ext>
                  </a:extLst>
                </a:gridCol>
              </a:tblGrid>
              <a:tr h="168541">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5506140"/>
                  </a:ext>
                </a:extLst>
              </a:tr>
              <a:tr h="86064">
                <a:tc>
                  <a:txBody>
                    <a:bodyPr/>
                    <a:lstStyle/>
                    <a:p>
                      <a:pPr algn="ctr">
                        <a:spcAft>
                          <a:spcPts val="0"/>
                        </a:spcAft>
                      </a:pPr>
                      <a:r>
                        <a:rPr lang="zh-CN" altLang="en-US" sz="1600" kern="0" dirty="0">
                          <a:effectLst/>
                        </a:rPr>
                        <a:t>杨枨老师</a:t>
                      </a:r>
                      <a:r>
                        <a:rPr 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开设新课程</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0.433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0572244"/>
                  </a:ext>
                </a:extLst>
              </a:tr>
              <a:tr h="8128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441840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687389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888124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39915119"/>
                  </a:ext>
                </a:extLst>
              </a:tr>
              <a:tr h="93236">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3435631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8238587"/>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查看教师详情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68314206"/>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上传课程资料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047343343"/>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下载课程资料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04136472"/>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99064613"/>
                  </a:ext>
                </a:extLst>
              </a:tr>
              <a:tr h="139853">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进入正在进行的答疑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256810809"/>
                  </a:ext>
                </a:extLst>
              </a:tr>
              <a:tr h="129095">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下载历史答疑记录</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98485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914336529"/>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0.364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30250475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查看个人中心</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0.364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984886926"/>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发布课程公告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0.364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72686201"/>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下载帖子附件</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0.364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887770546"/>
                  </a:ext>
                </a:extLst>
              </a:tr>
              <a:tr h="81284">
                <a:tc>
                  <a:txBody>
                    <a:bodyPr/>
                    <a:lstStyle/>
                    <a:p>
                      <a:pPr algn="ctr">
                        <a:spcAft>
                          <a:spcPts val="0"/>
                        </a:spcAft>
                      </a:pPr>
                      <a:r>
                        <a:rPr lang="zh-CN" sz="1600" kern="0">
                          <a:effectLst/>
                        </a:rPr>
                        <a:t>教师用户</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登录</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0.347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39001133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修改个人资料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0.347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808634003"/>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下载帖子图片</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0.347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9956769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0.347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165946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597954830"/>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86244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编辑课程介绍</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62270831"/>
                  </a:ext>
                </a:extLst>
              </a:tr>
              <a:tr h="139853">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982734063"/>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删除课程资料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36653603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评论帖子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93499493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置顶帖子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022549259"/>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加精帖子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944278904"/>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删除课程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590739878"/>
                  </a:ext>
                </a:extLst>
              </a:tr>
              <a:tr h="129095">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立即结束当前答疑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648340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新建链接</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38584647"/>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查看教授课程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22088789"/>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查看公告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97098798"/>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全站搜索</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3821723"/>
                  </a:ext>
                </a:extLst>
              </a:tr>
              <a:tr h="17212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重命名课程资料文件夹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65491841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点赞帖子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480011379"/>
                  </a:ext>
                </a:extLst>
              </a:tr>
              <a:tr h="129095">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提前开始在线答疑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897333348"/>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暂时离开答疑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606126319"/>
                  </a:ext>
                </a:extLst>
              </a:tr>
              <a:tr h="129095">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延长在线答疑时间</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71636193"/>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删除链接</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008470709"/>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关注教师博主</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9220808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407048909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修改博客</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62272510"/>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修改课程公告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0.026</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0.295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605578822"/>
                  </a:ext>
                </a:extLst>
              </a:tr>
              <a:tr h="139853">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0.026</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0.295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22140867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0.295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946504085"/>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查看新粉丝</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0.277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394989036"/>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查看总粉丝</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0.260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822291193"/>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0.260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46893597"/>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查看最新收藏</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0.260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214555378"/>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查看我的评论</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0.260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111745857"/>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查看我的点赞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0.260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429310302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查看我的收藏</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0.260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068912951"/>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删除课程公告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0.260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09673358"/>
                  </a:ext>
                </a:extLst>
              </a:tr>
              <a:tr h="129095">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重命名课程资料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0.260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03749259"/>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查看最新评论</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0.243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659540504"/>
                  </a:ext>
                </a:extLst>
              </a:tr>
            </a:tbl>
          </a:graphicData>
        </a:graphic>
      </p:graphicFrame>
      <p:graphicFrame>
        <p:nvGraphicFramePr>
          <p:cNvPr id="5" name="表格 4">
            <a:extLst>
              <a:ext uri="{FF2B5EF4-FFF2-40B4-BE49-F238E27FC236}">
                <a16:creationId xmlns:a16="http://schemas.microsoft.com/office/drawing/2014/main" id="{394BF68B-7324-46A1-8569-474F078288AC}"/>
              </a:ext>
            </a:extLst>
          </p:cNvPr>
          <p:cNvGraphicFramePr>
            <a:graphicFrameLocks noGrp="1"/>
          </p:cNvGraphicFramePr>
          <p:nvPr>
            <p:extLst>
              <p:ext uri="{D42A27DB-BD31-4B8C-83A1-F6EECF244321}">
                <p14:modId xmlns:p14="http://schemas.microsoft.com/office/powerpoint/2010/main" val="3848076740"/>
              </p:ext>
            </p:extLst>
          </p:nvPr>
        </p:nvGraphicFramePr>
        <p:xfrm>
          <a:off x="7110919" y="1112362"/>
          <a:ext cx="4922198" cy="31943040"/>
        </p:xfrm>
        <a:graphic>
          <a:graphicData uri="http://schemas.openxmlformats.org/drawingml/2006/table">
            <a:tbl>
              <a:tblPr firstRow="1" firstCol="1" bandRow="1">
                <a:tableStyleId>{5C22544A-7EE6-4342-B048-85BDC9FD1C3A}</a:tableStyleId>
              </a:tblPr>
              <a:tblGrid>
                <a:gridCol w="619465">
                  <a:extLst>
                    <a:ext uri="{9D8B030D-6E8A-4147-A177-3AD203B41FA5}">
                      <a16:colId xmlns:a16="http://schemas.microsoft.com/office/drawing/2014/main" val="2443476437"/>
                    </a:ext>
                  </a:extLst>
                </a:gridCol>
                <a:gridCol w="683996">
                  <a:extLst>
                    <a:ext uri="{9D8B030D-6E8A-4147-A177-3AD203B41FA5}">
                      <a16:colId xmlns:a16="http://schemas.microsoft.com/office/drawing/2014/main" val="1223956703"/>
                    </a:ext>
                  </a:extLst>
                </a:gridCol>
                <a:gridCol w="477506">
                  <a:extLst>
                    <a:ext uri="{9D8B030D-6E8A-4147-A177-3AD203B41FA5}">
                      <a16:colId xmlns:a16="http://schemas.microsoft.com/office/drawing/2014/main" val="1375311815"/>
                    </a:ext>
                  </a:extLst>
                </a:gridCol>
                <a:gridCol w="451695">
                  <a:extLst>
                    <a:ext uri="{9D8B030D-6E8A-4147-A177-3AD203B41FA5}">
                      <a16:colId xmlns:a16="http://schemas.microsoft.com/office/drawing/2014/main" val="2429620780"/>
                    </a:ext>
                  </a:extLst>
                </a:gridCol>
                <a:gridCol w="285648">
                  <a:extLst>
                    <a:ext uri="{9D8B030D-6E8A-4147-A177-3AD203B41FA5}">
                      <a16:colId xmlns:a16="http://schemas.microsoft.com/office/drawing/2014/main" val="3108951578"/>
                    </a:ext>
                  </a:extLst>
                </a:gridCol>
                <a:gridCol w="285648">
                  <a:extLst>
                    <a:ext uri="{9D8B030D-6E8A-4147-A177-3AD203B41FA5}">
                      <a16:colId xmlns:a16="http://schemas.microsoft.com/office/drawing/2014/main" val="1735457448"/>
                    </a:ext>
                  </a:extLst>
                </a:gridCol>
                <a:gridCol w="296831">
                  <a:extLst>
                    <a:ext uri="{9D8B030D-6E8A-4147-A177-3AD203B41FA5}">
                      <a16:colId xmlns:a16="http://schemas.microsoft.com/office/drawing/2014/main" val="335255796"/>
                    </a:ext>
                  </a:extLst>
                </a:gridCol>
                <a:gridCol w="477506">
                  <a:extLst>
                    <a:ext uri="{9D8B030D-6E8A-4147-A177-3AD203B41FA5}">
                      <a16:colId xmlns:a16="http://schemas.microsoft.com/office/drawing/2014/main" val="3027570140"/>
                    </a:ext>
                  </a:extLst>
                </a:gridCol>
                <a:gridCol w="285648">
                  <a:extLst>
                    <a:ext uri="{9D8B030D-6E8A-4147-A177-3AD203B41FA5}">
                      <a16:colId xmlns:a16="http://schemas.microsoft.com/office/drawing/2014/main" val="2535320360"/>
                    </a:ext>
                  </a:extLst>
                </a:gridCol>
                <a:gridCol w="451695">
                  <a:extLst>
                    <a:ext uri="{9D8B030D-6E8A-4147-A177-3AD203B41FA5}">
                      <a16:colId xmlns:a16="http://schemas.microsoft.com/office/drawing/2014/main" val="1377878274"/>
                    </a:ext>
                  </a:extLst>
                </a:gridCol>
                <a:gridCol w="606560">
                  <a:extLst>
                    <a:ext uri="{9D8B030D-6E8A-4147-A177-3AD203B41FA5}">
                      <a16:colId xmlns:a16="http://schemas.microsoft.com/office/drawing/2014/main" val="1244688261"/>
                    </a:ext>
                  </a:extLst>
                </a:gridCol>
              </a:tblGrid>
              <a:tr h="187939">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4717204"/>
                  </a:ext>
                </a:extLst>
              </a:tr>
              <a:tr h="95968">
                <a:tc>
                  <a:txBody>
                    <a:bodyPr/>
                    <a:lstStyle/>
                    <a:p>
                      <a:pPr algn="ctr">
                        <a:spcAft>
                          <a:spcPts val="0"/>
                        </a:spcAft>
                      </a:pPr>
                      <a:r>
                        <a:rPr lang="zh-CN" sz="1600" kern="0" dirty="0">
                          <a:effectLst/>
                        </a:rPr>
                        <a:t>　</a:t>
                      </a:r>
                      <a:r>
                        <a:rPr lang="zh-CN" altLang="en-US" sz="1600" kern="0" dirty="0">
                          <a:effectLst/>
                        </a:rPr>
                        <a:t>杨枨老师</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6136210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83902581"/>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1949813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453918591"/>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85663625"/>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浏览启动页</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8</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072294"/>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7705877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9590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968820"/>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修改个人资料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54614394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3219481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查看我的评论</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69364844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查看我的收藏</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0.026</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998652794"/>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编辑课程介绍</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148512984"/>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上传课程资料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865897071"/>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删除课程资料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437591884"/>
                  </a:ext>
                </a:extLst>
              </a:tr>
              <a:tr h="143953">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重命名课程资料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10730808"/>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915133813"/>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点赞帖子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198017297"/>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置顶帖子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40237673"/>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加精帖子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925085"/>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删除课程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080768503"/>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975048144"/>
                  </a:ext>
                </a:extLst>
              </a:tr>
              <a:tr h="143953">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立即结束当前答疑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6239755"/>
                  </a:ext>
                </a:extLst>
              </a:tr>
              <a:tr h="143953">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下载历史答疑记录</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69236543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新建链接</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830152849"/>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登录</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167519666"/>
                  </a:ext>
                </a:extLst>
              </a:tr>
              <a:tr h="95968">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全站搜索</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4266717159"/>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查看个人中心</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4199029187"/>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查看总粉丝</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00986844"/>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查看我的点赞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6301784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修改课程公告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54678266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下载课程资料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62040071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下载帖子图片</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4259331242"/>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评论帖子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27761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开设新课程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404188650"/>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进入正在进行的答疑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967461474"/>
                  </a:ext>
                </a:extLst>
              </a:tr>
              <a:tr h="143953">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延长在线答疑时间</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0.337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4929291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关注教师博主</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246331168"/>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085690827"/>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查看最新评论</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331520837"/>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删除课程公告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656443694"/>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13779025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暂时离开答疑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397296095"/>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30059508"/>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查看公告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0.305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183873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查看新粉丝</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0.305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89819632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发布课程公告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0.305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4187593992"/>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0.305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653613719"/>
                  </a:ext>
                </a:extLst>
              </a:tr>
              <a:tr h="143953">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提前开始在线答疑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0.305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62571217"/>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删除链接</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0.305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683840416"/>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0.257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272207869"/>
                  </a:ext>
                </a:extLst>
              </a:tr>
              <a:tr h="103966">
                <a:tc>
                  <a:txBody>
                    <a:bodyPr/>
                    <a:lstStyle/>
                    <a:p>
                      <a:pPr algn="ctr">
                        <a:spcAft>
                          <a:spcPts val="0"/>
                        </a:spcAft>
                      </a:pPr>
                      <a:r>
                        <a:rPr lang="zh-CN" sz="1600" kern="0">
                          <a:effectLst/>
                        </a:rPr>
                        <a:t>教师用户</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查看最新收藏</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0.257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188198757"/>
                  </a:ext>
                </a:extLst>
              </a:tr>
              <a:tr h="191937">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重命名课程资料文件夹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0.257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30147930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修改博客</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0.257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144766969"/>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查看教师详情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0.241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923000802"/>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0.241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21883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查看教授课程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0.241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157438885"/>
                  </a:ext>
                </a:extLst>
              </a:tr>
            </a:tbl>
          </a:graphicData>
        </a:graphic>
      </p:graphicFrame>
      <p:sp>
        <p:nvSpPr>
          <p:cNvPr id="7" name="Rectangle 1">
            <a:extLst>
              <a:ext uri="{FF2B5EF4-FFF2-40B4-BE49-F238E27FC236}">
                <a16:creationId xmlns:a16="http://schemas.microsoft.com/office/drawing/2014/main" id="{B67F3ED3-1192-4667-8549-7DB97938E875}"/>
              </a:ext>
            </a:extLst>
          </p:cNvPr>
          <p:cNvSpPr>
            <a:spLocks noChangeArrowheads="1"/>
          </p:cNvSpPr>
          <p:nvPr/>
        </p:nvSpPr>
        <p:spPr bwMode="auto">
          <a:xfrm>
            <a:off x="5668963" y="1824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5610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管理员优先级打分：</a:t>
            </a:r>
          </a:p>
        </p:txBody>
      </p:sp>
      <p:graphicFrame>
        <p:nvGraphicFramePr>
          <p:cNvPr id="4" name="表格 3">
            <a:extLst>
              <a:ext uri="{FF2B5EF4-FFF2-40B4-BE49-F238E27FC236}">
                <a16:creationId xmlns:a16="http://schemas.microsoft.com/office/drawing/2014/main" id="{9CE3ED05-1E35-4F29-A93F-E4300EF43AB0}"/>
              </a:ext>
            </a:extLst>
          </p:cNvPr>
          <p:cNvGraphicFramePr>
            <a:graphicFrameLocks noGrp="1"/>
          </p:cNvGraphicFramePr>
          <p:nvPr>
            <p:extLst>
              <p:ext uri="{D42A27DB-BD31-4B8C-83A1-F6EECF244321}">
                <p14:modId xmlns:p14="http://schemas.microsoft.com/office/powerpoint/2010/main" val="1334130797"/>
              </p:ext>
            </p:extLst>
          </p:nvPr>
        </p:nvGraphicFramePr>
        <p:xfrm>
          <a:off x="3742441" y="1253764"/>
          <a:ext cx="6589337" cy="35948252"/>
        </p:xfrm>
        <a:graphic>
          <a:graphicData uri="http://schemas.openxmlformats.org/drawingml/2006/table">
            <a:tbl>
              <a:tblPr firstRow="1" firstCol="1" bandRow="1">
                <a:tableStyleId>{5C22544A-7EE6-4342-B048-85BDC9FD1C3A}</a:tableStyleId>
              </a:tblPr>
              <a:tblGrid>
                <a:gridCol w="678361">
                  <a:extLst>
                    <a:ext uri="{9D8B030D-6E8A-4147-A177-3AD203B41FA5}">
                      <a16:colId xmlns:a16="http://schemas.microsoft.com/office/drawing/2014/main" val="3895786110"/>
                    </a:ext>
                  </a:extLst>
                </a:gridCol>
                <a:gridCol w="1055602">
                  <a:extLst>
                    <a:ext uri="{9D8B030D-6E8A-4147-A177-3AD203B41FA5}">
                      <a16:colId xmlns:a16="http://schemas.microsoft.com/office/drawing/2014/main" val="1508407870"/>
                    </a:ext>
                  </a:extLst>
                </a:gridCol>
                <a:gridCol w="386361">
                  <a:extLst>
                    <a:ext uri="{9D8B030D-6E8A-4147-A177-3AD203B41FA5}">
                      <a16:colId xmlns:a16="http://schemas.microsoft.com/office/drawing/2014/main" val="2823682749"/>
                    </a:ext>
                  </a:extLst>
                </a:gridCol>
                <a:gridCol w="703178">
                  <a:extLst>
                    <a:ext uri="{9D8B030D-6E8A-4147-A177-3AD203B41FA5}">
                      <a16:colId xmlns:a16="http://schemas.microsoft.com/office/drawing/2014/main" val="1133091788"/>
                    </a:ext>
                  </a:extLst>
                </a:gridCol>
                <a:gridCol w="386361">
                  <a:extLst>
                    <a:ext uri="{9D8B030D-6E8A-4147-A177-3AD203B41FA5}">
                      <a16:colId xmlns:a16="http://schemas.microsoft.com/office/drawing/2014/main" val="775194435"/>
                    </a:ext>
                  </a:extLst>
                </a:gridCol>
                <a:gridCol w="386361">
                  <a:extLst>
                    <a:ext uri="{9D8B030D-6E8A-4147-A177-3AD203B41FA5}">
                      <a16:colId xmlns:a16="http://schemas.microsoft.com/office/drawing/2014/main" val="757133658"/>
                    </a:ext>
                  </a:extLst>
                </a:gridCol>
                <a:gridCol w="386361">
                  <a:extLst>
                    <a:ext uri="{9D8B030D-6E8A-4147-A177-3AD203B41FA5}">
                      <a16:colId xmlns:a16="http://schemas.microsoft.com/office/drawing/2014/main" val="3403967913"/>
                    </a:ext>
                  </a:extLst>
                </a:gridCol>
                <a:gridCol w="586534">
                  <a:extLst>
                    <a:ext uri="{9D8B030D-6E8A-4147-A177-3AD203B41FA5}">
                      <a16:colId xmlns:a16="http://schemas.microsoft.com/office/drawing/2014/main" val="3920169190"/>
                    </a:ext>
                  </a:extLst>
                </a:gridCol>
                <a:gridCol w="386361">
                  <a:extLst>
                    <a:ext uri="{9D8B030D-6E8A-4147-A177-3AD203B41FA5}">
                      <a16:colId xmlns:a16="http://schemas.microsoft.com/office/drawing/2014/main" val="3545140822"/>
                    </a:ext>
                  </a:extLst>
                </a:gridCol>
                <a:gridCol w="703178">
                  <a:extLst>
                    <a:ext uri="{9D8B030D-6E8A-4147-A177-3AD203B41FA5}">
                      <a16:colId xmlns:a16="http://schemas.microsoft.com/office/drawing/2014/main" val="2961950399"/>
                    </a:ext>
                  </a:extLst>
                </a:gridCol>
                <a:gridCol w="930679">
                  <a:extLst>
                    <a:ext uri="{9D8B030D-6E8A-4147-A177-3AD203B41FA5}">
                      <a16:colId xmlns:a16="http://schemas.microsoft.com/office/drawing/2014/main" val="2724227030"/>
                    </a:ext>
                  </a:extLst>
                </a:gridCol>
              </a:tblGrid>
              <a:tr h="1218904">
                <a:tc>
                  <a:txBody>
                    <a:bodyPr/>
                    <a:lstStyle/>
                    <a:p>
                      <a:pPr algn="just" fontAlgn="t">
                        <a:spcAft>
                          <a:spcPts val="0"/>
                        </a:spcAft>
                      </a:pPr>
                      <a:r>
                        <a:rPr lang="zh-CN" sz="1600" kern="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用例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相对损失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462713535"/>
                  </a:ext>
                </a:extLst>
              </a:tr>
              <a:tr h="731342">
                <a:tc>
                  <a:txBody>
                    <a:bodyPr/>
                    <a:lstStyle/>
                    <a:p>
                      <a:pPr algn="just" fontAlgn="t">
                        <a:spcAft>
                          <a:spcPts val="0"/>
                        </a:spcAft>
                      </a:pPr>
                      <a:r>
                        <a:rPr lang="zh-CN" sz="1600" kern="0">
                          <a:effectLst/>
                        </a:rPr>
                        <a:t>陈尚辉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a:t>
                      </a:r>
                      <a:r>
                        <a:rPr lang="zh-CN" sz="1600" kern="100">
                          <a:effectLst/>
                        </a:rPr>
                        <a:t>管理员登录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95697344"/>
                  </a:ext>
                </a:extLst>
              </a:tr>
              <a:tr h="57613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r>
                        <a:rPr lang="zh-CN" sz="1600" kern="100">
                          <a:effectLst/>
                        </a:rPr>
                        <a:t>浏览后台中心主页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690657159"/>
                  </a:ext>
                </a:extLst>
              </a:tr>
              <a:tr h="546755">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a:t>
                      </a:r>
                      <a:r>
                        <a:rPr lang="zh-CN" sz="1600" kern="100">
                          <a:effectLst/>
                        </a:rPr>
                        <a:t>浏览已审核用户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44057808"/>
                  </a:ext>
                </a:extLst>
              </a:tr>
              <a:tr h="53732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4</a:t>
                      </a:r>
                      <a:r>
                        <a:rPr lang="zh-CN" sz="1600" kern="100">
                          <a:effectLst/>
                        </a:rPr>
                        <a:t>注销已审核用户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67340307"/>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5</a:t>
                      </a:r>
                      <a:r>
                        <a:rPr lang="zh-CN" sz="1600" kern="100">
                          <a:effectLst/>
                        </a:rPr>
                        <a:t>恢复已注销用户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48479760"/>
                  </a:ext>
                </a:extLst>
              </a:tr>
              <a:tr h="50904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6</a:t>
                      </a:r>
                      <a:r>
                        <a:rPr lang="zh-CN" sz="1600" kern="100">
                          <a:effectLst/>
                        </a:rPr>
                        <a:t>浏览未审核用户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27456986"/>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7</a:t>
                      </a:r>
                      <a:r>
                        <a:rPr lang="zh-CN" sz="1600" kern="100">
                          <a:effectLst/>
                        </a:rPr>
                        <a:t>拒绝未审核用户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77191699"/>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8</a:t>
                      </a:r>
                      <a:r>
                        <a:rPr lang="zh-CN" sz="1600" kern="100">
                          <a:effectLst/>
                        </a:rPr>
                        <a:t>同意未审核用户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261196917"/>
                  </a:ext>
                </a:extLst>
              </a:tr>
              <a:tr h="731342">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9</a:t>
                      </a:r>
                      <a:r>
                        <a:rPr lang="zh-CN" sz="1600" kern="100">
                          <a:effectLst/>
                        </a:rPr>
                        <a:t>重置密码</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050773899"/>
                  </a:ext>
                </a:extLst>
              </a:tr>
              <a:tr h="1218904">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10</a:t>
                      </a:r>
                      <a:r>
                        <a:rPr lang="zh-CN" sz="1600" kern="100">
                          <a:effectLst/>
                        </a:rPr>
                        <a:t>浏览课程恢复页面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0.0193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0.366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382662868"/>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11</a:t>
                      </a:r>
                      <a:r>
                        <a:rPr lang="zh-CN" sz="1600" kern="100">
                          <a:effectLst/>
                        </a:rPr>
                        <a:t>恢复已删除课程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0.0244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0.463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31803706"/>
                  </a:ext>
                </a:extLst>
              </a:tr>
              <a:tr h="1218904">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12</a:t>
                      </a:r>
                      <a:r>
                        <a:rPr lang="zh-CN" sz="1600" kern="100">
                          <a:effectLst/>
                        </a:rPr>
                        <a:t>浏览课程删除页面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0.0244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0.463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865925135"/>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13</a:t>
                      </a:r>
                      <a:r>
                        <a:rPr lang="zh-CN" sz="1600" kern="100">
                          <a:effectLst/>
                        </a:rPr>
                        <a:t>删除已有课程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8952680"/>
                  </a:ext>
                </a:extLst>
              </a:tr>
              <a:tr h="1218904">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14</a:t>
                      </a:r>
                      <a:r>
                        <a:rPr lang="zh-CN" sz="1600" kern="100">
                          <a:effectLst/>
                        </a:rPr>
                        <a:t>浏览课程内容页面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0.0308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0.585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52756012"/>
                  </a:ext>
                </a:extLst>
              </a:tr>
              <a:tr h="1218904">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15</a:t>
                      </a:r>
                      <a:r>
                        <a:rPr lang="zh-CN" sz="1600" kern="100">
                          <a:effectLst/>
                        </a:rPr>
                        <a:t>浏览推荐课程页面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181143980"/>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r>
                        <a:rPr lang="zh-CN" sz="1600" kern="100">
                          <a:effectLst/>
                        </a:rPr>
                        <a:t>设置推荐课程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33531583"/>
                  </a:ext>
                </a:extLst>
              </a:tr>
              <a:tr h="1218904">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r>
                        <a:rPr lang="zh-CN" sz="1600" kern="100">
                          <a:effectLst/>
                        </a:rPr>
                        <a:t>浏览推荐教师页面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50408321"/>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18</a:t>
                      </a:r>
                      <a:r>
                        <a:rPr lang="zh-CN" sz="1600" kern="100">
                          <a:effectLst/>
                        </a:rPr>
                        <a:t>设置推荐教师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585151922"/>
                  </a:ext>
                </a:extLst>
              </a:tr>
              <a:tr h="1218904">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19</a:t>
                      </a:r>
                      <a:r>
                        <a:rPr lang="zh-CN" sz="1600" kern="100">
                          <a:effectLst/>
                        </a:rPr>
                        <a:t>浏览推荐帖子页面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726763991"/>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r>
                        <a:rPr lang="zh-CN" sz="1600" kern="100">
                          <a:effectLst/>
                        </a:rPr>
                        <a:t>设置推荐帖子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107174842"/>
                  </a:ext>
                </a:extLst>
              </a:tr>
              <a:tr h="1218904">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r>
                        <a:rPr lang="zh-CN" sz="1600" kern="100">
                          <a:effectLst/>
                        </a:rPr>
                        <a:t>浏览公告管理页面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580446027"/>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r>
                        <a:rPr lang="zh-CN" sz="1600" kern="100">
                          <a:effectLst/>
                        </a:rPr>
                        <a:t>修改公告管理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899012752"/>
                  </a:ext>
                </a:extLst>
              </a:tr>
              <a:tr h="1218904">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r>
                        <a:rPr lang="zh-CN" sz="1600" kern="100">
                          <a:effectLst/>
                        </a:rPr>
                        <a:t>浏览版权页管理页面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0.0244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0.463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093950758"/>
                  </a:ext>
                </a:extLst>
              </a:tr>
              <a:tr h="731342">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24</a:t>
                      </a:r>
                      <a:r>
                        <a:rPr lang="zh-CN" sz="1600" kern="100">
                          <a:effectLst/>
                        </a:rPr>
                        <a:t>修改版权页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92897030"/>
                  </a:ext>
                </a:extLst>
              </a:tr>
              <a:tr h="1218904">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25</a:t>
                      </a:r>
                      <a:r>
                        <a:rPr lang="zh-CN" sz="1600" kern="100">
                          <a:effectLst/>
                        </a:rPr>
                        <a:t>浏览板块管理页面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0.0244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0.463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08171763"/>
                  </a:ext>
                </a:extLst>
              </a:tr>
              <a:tr h="731342">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26</a:t>
                      </a:r>
                      <a:r>
                        <a:rPr lang="zh-CN" sz="1600" kern="100">
                          <a:effectLst/>
                        </a:rPr>
                        <a:t>删除版块</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176778903"/>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27</a:t>
                      </a:r>
                      <a:r>
                        <a:rPr lang="zh-CN" sz="1600" kern="100">
                          <a:effectLst/>
                        </a:rPr>
                        <a:t>浏览帖子管理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023617831"/>
                  </a:ext>
                </a:extLst>
              </a:tr>
              <a:tr h="731342">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28</a:t>
                      </a:r>
                      <a:r>
                        <a:rPr lang="zh-CN" sz="1600" kern="100">
                          <a:effectLst/>
                        </a:rPr>
                        <a:t>删除帖子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57764221"/>
                  </a:ext>
                </a:extLst>
              </a:tr>
              <a:tr h="731342">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29</a:t>
                      </a:r>
                      <a:r>
                        <a:rPr lang="zh-CN" sz="1600" kern="100">
                          <a:effectLst/>
                        </a:rPr>
                        <a:t>置顶帖子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019703570"/>
                  </a:ext>
                </a:extLst>
              </a:tr>
              <a:tr h="731342">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30</a:t>
                      </a:r>
                      <a:r>
                        <a:rPr lang="zh-CN" sz="1600" kern="100">
                          <a:effectLst/>
                        </a:rPr>
                        <a:t>加精帖子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613482797"/>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31</a:t>
                      </a:r>
                      <a:r>
                        <a:rPr lang="zh-CN" sz="1600" kern="100">
                          <a:effectLst/>
                        </a:rPr>
                        <a:t>取消置顶帖子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0.0244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0.463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00240322"/>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32</a:t>
                      </a:r>
                      <a:r>
                        <a:rPr lang="zh-CN" sz="1600" kern="100">
                          <a:effectLst/>
                        </a:rPr>
                        <a:t>取消加精帖子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0.0244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0.463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953205661"/>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33</a:t>
                      </a:r>
                      <a:r>
                        <a:rPr lang="zh-CN" sz="1600" kern="100">
                          <a:effectLst/>
                        </a:rPr>
                        <a:t>搜索已审核用户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0.0321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0.610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008595177"/>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34</a:t>
                      </a:r>
                      <a:r>
                        <a:rPr lang="zh-CN" sz="1600" kern="100">
                          <a:effectLst/>
                        </a:rPr>
                        <a:t>搜索未审核用户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0.0321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0.610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89758126"/>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35</a:t>
                      </a:r>
                      <a:r>
                        <a:rPr lang="zh-CN" sz="1600" kern="100">
                          <a:effectLst/>
                        </a:rPr>
                        <a:t>搜索已有课程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018067491"/>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36</a:t>
                      </a:r>
                      <a:r>
                        <a:rPr lang="zh-CN" sz="1600" kern="100">
                          <a:effectLst/>
                        </a:rPr>
                        <a:t>搜索已删除课程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0.0244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0.463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734570185"/>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37</a:t>
                      </a:r>
                      <a:r>
                        <a:rPr lang="zh-CN" sz="1600" kern="100">
                          <a:effectLst/>
                        </a:rPr>
                        <a:t>搜索论坛板块</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607284962"/>
                  </a:ext>
                </a:extLst>
              </a:tr>
              <a:tr h="731342">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38</a:t>
                      </a:r>
                      <a:r>
                        <a:rPr lang="zh-CN" sz="1600" kern="100">
                          <a:effectLst/>
                        </a:rPr>
                        <a:t>搜索帖子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0.0308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0.585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975674886"/>
                  </a:ext>
                </a:extLst>
              </a:tr>
            </a:tbl>
          </a:graphicData>
        </a:graphic>
      </p:graphicFrame>
    </p:spTree>
    <p:extLst>
      <p:ext uri="{BB962C8B-B14F-4D97-AF65-F5344CB8AC3E}">
        <p14:creationId xmlns:p14="http://schemas.microsoft.com/office/powerpoint/2010/main" val="37297702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132552" y="96414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学生优先级打分：</a:t>
            </a:r>
          </a:p>
        </p:txBody>
      </p:sp>
      <p:graphicFrame>
        <p:nvGraphicFramePr>
          <p:cNvPr id="4" name="表格 3">
            <a:extLst>
              <a:ext uri="{FF2B5EF4-FFF2-40B4-BE49-F238E27FC236}">
                <a16:creationId xmlns:a16="http://schemas.microsoft.com/office/drawing/2014/main" id="{E3A7A116-114D-4752-ABE8-A80D92B3B6DB}"/>
              </a:ext>
            </a:extLst>
          </p:cNvPr>
          <p:cNvGraphicFramePr>
            <a:graphicFrameLocks noGrp="1"/>
          </p:cNvGraphicFramePr>
          <p:nvPr>
            <p:extLst>
              <p:ext uri="{D42A27DB-BD31-4B8C-83A1-F6EECF244321}">
                <p14:modId xmlns:p14="http://schemas.microsoft.com/office/powerpoint/2010/main" val="1339362581"/>
              </p:ext>
            </p:extLst>
          </p:nvPr>
        </p:nvGraphicFramePr>
        <p:xfrm>
          <a:off x="2587555" y="1108954"/>
          <a:ext cx="4124532" cy="70432948"/>
        </p:xfrm>
        <a:graphic>
          <a:graphicData uri="http://schemas.openxmlformats.org/drawingml/2006/table">
            <a:tbl>
              <a:tblPr firstRow="1" firstCol="1" bandRow="1">
                <a:tableStyleId>{5C22544A-7EE6-4342-B048-85BDC9FD1C3A}</a:tableStyleId>
              </a:tblPr>
              <a:tblGrid>
                <a:gridCol w="544753">
                  <a:extLst>
                    <a:ext uri="{9D8B030D-6E8A-4147-A177-3AD203B41FA5}">
                      <a16:colId xmlns:a16="http://schemas.microsoft.com/office/drawing/2014/main" val="3609402836"/>
                    </a:ext>
                  </a:extLst>
                </a:gridCol>
                <a:gridCol w="726024">
                  <a:extLst>
                    <a:ext uri="{9D8B030D-6E8A-4147-A177-3AD203B41FA5}">
                      <a16:colId xmlns:a16="http://schemas.microsoft.com/office/drawing/2014/main" val="1503012715"/>
                    </a:ext>
                  </a:extLst>
                </a:gridCol>
                <a:gridCol w="286675">
                  <a:extLst>
                    <a:ext uri="{9D8B030D-6E8A-4147-A177-3AD203B41FA5}">
                      <a16:colId xmlns:a16="http://schemas.microsoft.com/office/drawing/2014/main" val="132629347"/>
                    </a:ext>
                  </a:extLst>
                </a:gridCol>
                <a:gridCol w="286675">
                  <a:extLst>
                    <a:ext uri="{9D8B030D-6E8A-4147-A177-3AD203B41FA5}">
                      <a16:colId xmlns:a16="http://schemas.microsoft.com/office/drawing/2014/main" val="997728007"/>
                    </a:ext>
                  </a:extLst>
                </a:gridCol>
                <a:gridCol w="286675">
                  <a:extLst>
                    <a:ext uri="{9D8B030D-6E8A-4147-A177-3AD203B41FA5}">
                      <a16:colId xmlns:a16="http://schemas.microsoft.com/office/drawing/2014/main" val="3411129096"/>
                    </a:ext>
                  </a:extLst>
                </a:gridCol>
                <a:gridCol w="291836">
                  <a:extLst>
                    <a:ext uri="{9D8B030D-6E8A-4147-A177-3AD203B41FA5}">
                      <a16:colId xmlns:a16="http://schemas.microsoft.com/office/drawing/2014/main" val="2952265176"/>
                    </a:ext>
                  </a:extLst>
                </a:gridCol>
                <a:gridCol w="286675">
                  <a:extLst>
                    <a:ext uri="{9D8B030D-6E8A-4147-A177-3AD203B41FA5}">
                      <a16:colId xmlns:a16="http://schemas.microsoft.com/office/drawing/2014/main" val="3633896401"/>
                    </a:ext>
                  </a:extLst>
                </a:gridCol>
                <a:gridCol w="286675">
                  <a:extLst>
                    <a:ext uri="{9D8B030D-6E8A-4147-A177-3AD203B41FA5}">
                      <a16:colId xmlns:a16="http://schemas.microsoft.com/office/drawing/2014/main" val="665516770"/>
                    </a:ext>
                  </a:extLst>
                </a:gridCol>
                <a:gridCol w="286675">
                  <a:extLst>
                    <a:ext uri="{9D8B030D-6E8A-4147-A177-3AD203B41FA5}">
                      <a16:colId xmlns:a16="http://schemas.microsoft.com/office/drawing/2014/main" val="2999813163"/>
                    </a:ext>
                  </a:extLst>
                </a:gridCol>
                <a:gridCol w="286675">
                  <a:extLst>
                    <a:ext uri="{9D8B030D-6E8A-4147-A177-3AD203B41FA5}">
                      <a16:colId xmlns:a16="http://schemas.microsoft.com/office/drawing/2014/main" val="130609433"/>
                    </a:ext>
                  </a:extLst>
                </a:gridCol>
                <a:gridCol w="555194">
                  <a:extLst>
                    <a:ext uri="{9D8B030D-6E8A-4147-A177-3AD203B41FA5}">
                      <a16:colId xmlns:a16="http://schemas.microsoft.com/office/drawing/2014/main" val="4202099927"/>
                    </a:ext>
                  </a:extLst>
                </a:gridCol>
              </a:tblGrid>
              <a:tr h="1219380">
                <a:tc>
                  <a:txBody>
                    <a:bodyPr/>
                    <a:lstStyle/>
                    <a:p>
                      <a:pPr algn="l" fontAlgn="t">
                        <a:spcAft>
                          <a:spcPts val="0"/>
                        </a:spcAft>
                      </a:pPr>
                      <a:r>
                        <a:rPr lang="zh-CN" sz="1600" kern="0" dirty="0">
                          <a:effectLst/>
                        </a:rPr>
                        <a:t>主要参与者</a:t>
                      </a:r>
                      <a:r>
                        <a:rPr lang="en-US" alt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dirty="0">
                          <a:effectLst/>
                        </a:rPr>
                        <a:t>用例</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风险</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成本</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0246" marR="10246" marT="0" marB="0"/>
                </a:tc>
                <a:extLst>
                  <a:ext uri="{0D108BD9-81ED-4DB2-BD59-A6C34878D82A}">
                    <a16:rowId xmlns:a16="http://schemas.microsoft.com/office/drawing/2014/main" val="3407973228"/>
                  </a:ext>
                </a:extLst>
              </a:tr>
              <a:tr h="731823">
                <a:tc>
                  <a:txBody>
                    <a:bodyPr/>
                    <a:lstStyle/>
                    <a:p>
                      <a:pPr algn="l"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0.454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85459157"/>
                  </a:ext>
                </a:extLst>
              </a:tr>
              <a:tr h="112401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48592025"/>
                  </a:ext>
                </a:extLst>
              </a:tr>
              <a:tr h="73182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67057111"/>
                  </a:ext>
                </a:extLst>
              </a:tr>
              <a:tr h="1049076">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123267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39930801"/>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650385451"/>
                  </a:ext>
                </a:extLst>
              </a:tr>
              <a:tr h="170645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22274791"/>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3889532141"/>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574271149"/>
                  </a:ext>
                </a:extLst>
              </a:tr>
              <a:tr h="2194009">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16</a:t>
                      </a:r>
                      <a:r>
                        <a:rPr lang="zh-CN" sz="1600" kern="100">
                          <a:effectLst/>
                        </a:rPr>
                        <a:t>查看我的帖子动态</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87882123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17</a:t>
                      </a:r>
                      <a:r>
                        <a:rPr lang="zh-CN" sz="1600" kern="100">
                          <a:effectLst/>
                        </a:rPr>
                        <a:t>回复帖子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0.0266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0.333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72770727"/>
                  </a:ext>
                </a:extLst>
              </a:tr>
              <a:tr h="1950231">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35</a:t>
                      </a:r>
                      <a:r>
                        <a:rPr lang="zh-CN" sz="1600" kern="100">
                          <a:effectLst/>
                        </a:rPr>
                        <a:t>答疑中上传附件</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0.0266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dirty="0">
                          <a:effectLst/>
                        </a:rPr>
                        <a:t>0.04</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0.333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646839566"/>
                  </a:ext>
                </a:extLst>
              </a:tr>
              <a:tr h="1950231">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36</a:t>
                      </a:r>
                      <a:r>
                        <a:rPr lang="zh-CN" sz="1600" kern="100">
                          <a:effectLst/>
                        </a:rPr>
                        <a:t>答疑中下载附件</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47581002"/>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42</a:t>
                      </a:r>
                      <a:r>
                        <a:rPr lang="zh-CN" sz="1600" kern="100">
                          <a:effectLst/>
                        </a:rPr>
                        <a:t>删除帖子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0.0266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0.333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3481121991"/>
                  </a:ext>
                </a:extLst>
              </a:tr>
              <a:tr h="2681568">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a:t>
                      </a:r>
                      <a:r>
                        <a:rPr lang="zh-CN" sz="1600" kern="100">
                          <a:effectLst/>
                        </a:rPr>
                        <a:t>学生查看教师教学心得</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0.0242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136299144"/>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9</a:t>
                      </a:r>
                      <a:r>
                        <a:rPr lang="zh-CN" sz="1600" kern="100">
                          <a:effectLst/>
                        </a:rPr>
                        <a:t>浏览主页</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0.0254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0.318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537018017"/>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15</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0.0254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0.318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3117992329"/>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23</a:t>
                      </a:r>
                      <a:r>
                        <a:rPr lang="zh-CN" sz="1600" kern="100">
                          <a:effectLst/>
                        </a:rPr>
                        <a:t>重置密码</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0.0242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354331186"/>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39</a:t>
                      </a:r>
                      <a:r>
                        <a:rPr lang="zh-CN" sz="1600" kern="100">
                          <a:effectLst/>
                        </a:rPr>
                        <a:t>课程交流</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0.0242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39628685"/>
                  </a:ext>
                </a:extLst>
              </a:tr>
              <a:tr h="1950231">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43</a:t>
                      </a:r>
                      <a:r>
                        <a:rPr lang="zh-CN" sz="1600" kern="100">
                          <a:effectLst/>
                        </a:rPr>
                        <a:t>帖子中上传附件</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0.0242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3729936752"/>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44</a:t>
                      </a:r>
                      <a:r>
                        <a:rPr lang="zh-CN" sz="1600" kern="100">
                          <a:effectLst/>
                        </a:rPr>
                        <a:t>上传图片</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0.0242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43580580"/>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0.0230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0.288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983117427"/>
                  </a:ext>
                </a:extLst>
              </a:tr>
              <a:tr h="170645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31</a:t>
                      </a:r>
                      <a:r>
                        <a:rPr lang="zh-CN" sz="1600" kern="100">
                          <a:effectLst/>
                        </a:rPr>
                        <a:t>查看课程资料</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0.0218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0.272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590111535"/>
                  </a:ext>
                </a:extLst>
              </a:tr>
              <a:tr h="2681568">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5</a:t>
                      </a:r>
                      <a:r>
                        <a:rPr lang="zh-CN" sz="1600" kern="100">
                          <a:effectLst/>
                        </a:rPr>
                        <a:t>学生查看教师所授课程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0.0230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0.288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746420657"/>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13</a:t>
                      </a:r>
                      <a:r>
                        <a:rPr lang="zh-CN" sz="1600" kern="100">
                          <a:effectLst/>
                        </a:rPr>
                        <a:t>删除帖子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0.0206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0.257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89853793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14</a:t>
                      </a:r>
                      <a:r>
                        <a:rPr lang="zh-CN" sz="1600" kern="100">
                          <a:effectLst/>
                        </a:rPr>
                        <a:t>浏览板块</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0.0218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0.272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925168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22</a:t>
                      </a:r>
                      <a:r>
                        <a:rPr lang="zh-CN" sz="1600" kern="100">
                          <a:effectLst/>
                        </a:rPr>
                        <a:t>我的账号</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0.0230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0.288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53693503"/>
                  </a:ext>
                </a:extLst>
              </a:tr>
              <a:tr h="170645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32</a:t>
                      </a:r>
                      <a:r>
                        <a:rPr lang="zh-CN" sz="1600" kern="100">
                          <a:effectLst/>
                        </a:rPr>
                        <a:t>下载课程资料</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0.0218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0.272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52517598"/>
                  </a:ext>
                </a:extLst>
              </a:tr>
              <a:tr h="170645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6</a:t>
                      </a:r>
                      <a:r>
                        <a:rPr lang="zh-CN" sz="1600" kern="100">
                          <a:effectLst/>
                        </a:rPr>
                        <a:t>学生关注教师</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0.0169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0.212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783859639"/>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10</a:t>
                      </a:r>
                      <a:r>
                        <a:rPr lang="zh-CN" sz="1600" kern="100">
                          <a:effectLst/>
                        </a:rPr>
                        <a:t>查看论坛</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0.0182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85896794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12</a:t>
                      </a:r>
                      <a:r>
                        <a:rPr lang="zh-CN" sz="1600" kern="100">
                          <a:effectLst/>
                        </a:rPr>
                        <a:t>上传附件</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0.0182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300181837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19</a:t>
                      </a:r>
                      <a:r>
                        <a:rPr lang="zh-CN" sz="1600" kern="100">
                          <a:effectLst/>
                        </a:rPr>
                        <a:t>收藏帖子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0.0182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3566676456"/>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21</a:t>
                      </a:r>
                      <a:r>
                        <a:rPr lang="zh-CN" sz="1600" kern="100">
                          <a:effectLst/>
                        </a:rPr>
                        <a:t>个人中心</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0.0145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0.182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3898654954"/>
                  </a:ext>
                </a:extLst>
              </a:tr>
              <a:tr h="170645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29</a:t>
                      </a:r>
                      <a:r>
                        <a:rPr lang="zh-CN" sz="1600" kern="100">
                          <a:effectLst/>
                        </a:rPr>
                        <a:t>查看课程资料</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0.0194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0.242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839655208"/>
                  </a:ext>
                </a:extLst>
              </a:tr>
              <a:tr h="170645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33</a:t>
                      </a:r>
                      <a:r>
                        <a:rPr lang="zh-CN" sz="1600" kern="100">
                          <a:effectLst/>
                        </a:rPr>
                        <a:t>查看课程链接</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0.0169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0.212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3710676136"/>
                  </a:ext>
                </a:extLst>
              </a:tr>
              <a:tr h="170645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a:t>
                      </a:r>
                      <a:r>
                        <a:rPr lang="zh-CN" sz="1600" kern="100">
                          <a:effectLst/>
                        </a:rPr>
                        <a:t>学生查看教师</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0.0169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0.212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238836275"/>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8</a:t>
                      </a:r>
                      <a:r>
                        <a:rPr lang="zh-CN" sz="1600" kern="100">
                          <a:effectLst/>
                        </a:rPr>
                        <a:t>退出登录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13</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0.0157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0.197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3169892980"/>
                  </a:ext>
                </a:extLst>
              </a:tr>
              <a:tr h="170645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38</a:t>
                      </a:r>
                      <a:r>
                        <a:rPr lang="zh-CN" sz="1600" kern="100">
                          <a:effectLst/>
                        </a:rPr>
                        <a:t>下载历史答疑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0.0169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0.212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563813305"/>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20</a:t>
                      </a:r>
                      <a:r>
                        <a:rPr lang="zh-CN" sz="1600" kern="100">
                          <a:effectLst/>
                        </a:rPr>
                        <a:t>点赞帖子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0.0145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0.182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25578337"/>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37</a:t>
                      </a:r>
                      <a:r>
                        <a:rPr lang="zh-CN" sz="1600" kern="100">
                          <a:effectLst/>
                        </a:rPr>
                        <a:t>退出答疑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13</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0.0157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0.197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346000236"/>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27</a:t>
                      </a:r>
                      <a:r>
                        <a:rPr lang="zh-CN" sz="1600" kern="100">
                          <a:effectLst/>
                        </a:rPr>
                        <a:t>修改邮箱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0.0097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3</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0.121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33829313"/>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24</a:t>
                      </a:r>
                      <a:r>
                        <a:rPr lang="zh-CN" sz="1600" kern="100">
                          <a:effectLst/>
                        </a:rPr>
                        <a:t>修改信息</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06745886"/>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25</a:t>
                      </a:r>
                      <a:r>
                        <a:rPr lang="zh-CN" sz="1600" kern="100">
                          <a:effectLst/>
                        </a:rPr>
                        <a:t>修改电话</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49257687"/>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002723436"/>
                  </a:ext>
                </a:extLst>
              </a:tr>
              <a:tr h="487882">
                <a:tc>
                  <a:txBody>
                    <a:bodyPr/>
                    <a:lstStyle/>
                    <a:p>
                      <a:pPr algn="l">
                        <a:spcAft>
                          <a:spcPts val="0"/>
                        </a:spcAft>
                      </a:pPr>
                      <a:r>
                        <a:rPr lang="en-US" sz="1600" kern="0">
                          <a:effectLst/>
                        </a:rPr>
                        <a:t> </a:t>
                      </a:r>
                      <a:endParaRPr lang="zh-CN" sz="1600" kern="100">
                        <a:effectLst/>
                      </a:endParaRPr>
                    </a:p>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891032652"/>
                  </a:ext>
                </a:extLst>
              </a:tr>
            </a:tbl>
          </a:graphicData>
        </a:graphic>
      </p:graphicFrame>
      <p:sp>
        <p:nvSpPr>
          <p:cNvPr id="5" name="Rectangle 1">
            <a:extLst>
              <a:ext uri="{FF2B5EF4-FFF2-40B4-BE49-F238E27FC236}">
                <a16:creationId xmlns:a16="http://schemas.microsoft.com/office/drawing/2014/main" id="{D883F218-E51A-4497-A574-D1D28CB18BEF}"/>
              </a:ext>
            </a:extLst>
          </p:cNvPr>
          <p:cNvSpPr>
            <a:spLocks noChangeArrowheads="1"/>
          </p:cNvSpPr>
          <p:nvPr/>
        </p:nvSpPr>
        <p:spPr bwMode="auto">
          <a:xfrm>
            <a:off x="5765800"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id="{D8914289-079E-4024-BA5C-E35171A8CB27}"/>
              </a:ext>
            </a:extLst>
          </p:cNvPr>
          <p:cNvGraphicFramePr>
            <a:graphicFrameLocks noGrp="1"/>
          </p:cNvGraphicFramePr>
          <p:nvPr>
            <p:extLst>
              <p:ext uri="{D42A27DB-BD31-4B8C-83A1-F6EECF244321}">
                <p14:modId xmlns:p14="http://schemas.microsoft.com/office/powerpoint/2010/main" val="1823497567"/>
              </p:ext>
            </p:extLst>
          </p:nvPr>
        </p:nvGraphicFramePr>
        <p:xfrm>
          <a:off x="7042304" y="1108954"/>
          <a:ext cx="5068633" cy="21214080"/>
        </p:xfrm>
        <a:graphic>
          <a:graphicData uri="http://schemas.openxmlformats.org/drawingml/2006/table">
            <a:tbl>
              <a:tblPr firstRow="1" firstCol="1" bandRow="1">
                <a:tableStyleId>{5C22544A-7EE6-4342-B048-85BDC9FD1C3A}</a:tableStyleId>
              </a:tblPr>
              <a:tblGrid>
                <a:gridCol w="686630">
                  <a:extLst>
                    <a:ext uri="{9D8B030D-6E8A-4147-A177-3AD203B41FA5}">
                      <a16:colId xmlns:a16="http://schemas.microsoft.com/office/drawing/2014/main" val="3240829527"/>
                    </a:ext>
                  </a:extLst>
                </a:gridCol>
                <a:gridCol w="915107">
                  <a:extLst>
                    <a:ext uri="{9D8B030D-6E8A-4147-A177-3AD203B41FA5}">
                      <a16:colId xmlns:a16="http://schemas.microsoft.com/office/drawing/2014/main" val="1618421768"/>
                    </a:ext>
                  </a:extLst>
                </a:gridCol>
                <a:gridCol w="341563">
                  <a:extLst>
                    <a:ext uri="{9D8B030D-6E8A-4147-A177-3AD203B41FA5}">
                      <a16:colId xmlns:a16="http://schemas.microsoft.com/office/drawing/2014/main" val="3460389065"/>
                    </a:ext>
                  </a:extLst>
                </a:gridCol>
                <a:gridCol w="341563">
                  <a:extLst>
                    <a:ext uri="{9D8B030D-6E8A-4147-A177-3AD203B41FA5}">
                      <a16:colId xmlns:a16="http://schemas.microsoft.com/office/drawing/2014/main" val="248053462"/>
                    </a:ext>
                  </a:extLst>
                </a:gridCol>
                <a:gridCol w="349892">
                  <a:extLst>
                    <a:ext uri="{9D8B030D-6E8A-4147-A177-3AD203B41FA5}">
                      <a16:colId xmlns:a16="http://schemas.microsoft.com/office/drawing/2014/main" val="2707094519"/>
                    </a:ext>
                  </a:extLst>
                </a:gridCol>
                <a:gridCol w="367835">
                  <a:extLst>
                    <a:ext uri="{9D8B030D-6E8A-4147-A177-3AD203B41FA5}">
                      <a16:colId xmlns:a16="http://schemas.microsoft.com/office/drawing/2014/main" val="2255265467"/>
                    </a:ext>
                  </a:extLst>
                </a:gridCol>
                <a:gridCol w="341563">
                  <a:extLst>
                    <a:ext uri="{9D8B030D-6E8A-4147-A177-3AD203B41FA5}">
                      <a16:colId xmlns:a16="http://schemas.microsoft.com/office/drawing/2014/main" val="2717396431"/>
                    </a:ext>
                  </a:extLst>
                </a:gridCol>
                <a:gridCol w="341563">
                  <a:extLst>
                    <a:ext uri="{9D8B030D-6E8A-4147-A177-3AD203B41FA5}">
                      <a16:colId xmlns:a16="http://schemas.microsoft.com/office/drawing/2014/main" val="333940263"/>
                    </a:ext>
                  </a:extLst>
                </a:gridCol>
                <a:gridCol w="341563">
                  <a:extLst>
                    <a:ext uri="{9D8B030D-6E8A-4147-A177-3AD203B41FA5}">
                      <a16:colId xmlns:a16="http://schemas.microsoft.com/office/drawing/2014/main" val="1212413005"/>
                    </a:ext>
                  </a:extLst>
                </a:gridCol>
                <a:gridCol w="341563">
                  <a:extLst>
                    <a:ext uri="{9D8B030D-6E8A-4147-A177-3AD203B41FA5}">
                      <a16:colId xmlns:a16="http://schemas.microsoft.com/office/drawing/2014/main" val="3380191747"/>
                    </a:ext>
                  </a:extLst>
                </a:gridCol>
                <a:gridCol w="699791">
                  <a:extLst>
                    <a:ext uri="{9D8B030D-6E8A-4147-A177-3AD203B41FA5}">
                      <a16:colId xmlns:a16="http://schemas.microsoft.com/office/drawing/2014/main" val="3094075151"/>
                    </a:ext>
                  </a:extLst>
                </a:gridCol>
              </a:tblGrid>
              <a:tr h="187929">
                <a:tc>
                  <a:txBody>
                    <a:bodyPr/>
                    <a:lstStyle/>
                    <a:p>
                      <a:pPr algn="just" fontAlgn="t">
                        <a:spcAft>
                          <a:spcPts val="0"/>
                        </a:spcAft>
                      </a:pPr>
                      <a:r>
                        <a:rPr lang="zh-CN" sz="1600" kern="0">
                          <a:effectLst/>
                        </a:rPr>
                        <a:t>主要参与者</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1371" marR="11371" marT="0" marB="0"/>
                </a:tc>
                <a:extLst>
                  <a:ext uri="{0D108BD9-81ED-4DB2-BD59-A6C34878D82A}">
                    <a16:rowId xmlns:a16="http://schemas.microsoft.com/office/drawing/2014/main" val="2379384605"/>
                  </a:ext>
                </a:extLst>
              </a:tr>
              <a:tr h="163590">
                <a:tc>
                  <a:txBody>
                    <a:bodyPr/>
                    <a:lstStyle/>
                    <a:p>
                      <a:pPr algn="ctr"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62160710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048483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30853753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205147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9434781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74906351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757092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8813449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763644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16</a:t>
                      </a:r>
                      <a:r>
                        <a:rPr lang="zh-CN" sz="1600" kern="100">
                          <a:effectLst/>
                        </a:rPr>
                        <a:t>查看我的帖子动态</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2824853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17</a:t>
                      </a:r>
                      <a:r>
                        <a:rPr lang="zh-CN" sz="1600" kern="100">
                          <a:effectLst/>
                        </a:rPr>
                        <a:t>回复帖子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0.0266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0.333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55633584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36</a:t>
                      </a:r>
                      <a:r>
                        <a:rPr lang="zh-CN" sz="1600" kern="100">
                          <a:effectLst/>
                        </a:rPr>
                        <a:t>答疑中下载附件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34865145"/>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42</a:t>
                      </a:r>
                      <a:r>
                        <a:rPr lang="zh-CN" sz="1600" kern="100">
                          <a:effectLst/>
                        </a:rPr>
                        <a:t>删除帖子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0.0266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0.333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0435737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a:t>
                      </a:r>
                      <a:r>
                        <a:rPr lang="zh-CN" sz="1600" kern="100">
                          <a:effectLst/>
                        </a:rPr>
                        <a:t>学生查看教师教学心得</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0.0242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924388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9</a:t>
                      </a:r>
                      <a:r>
                        <a:rPr lang="zh-CN" sz="1600" kern="100">
                          <a:effectLst/>
                        </a:rPr>
                        <a:t>浏览主页</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0.318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7378474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15</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0.318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742090366"/>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23</a:t>
                      </a:r>
                      <a:r>
                        <a:rPr lang="zh-CN" sz="1600" kern="100">
                          <a:effectLst/>
                        </a:rPr>
                        <a:t>重置密码</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0.0242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98990094"/>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39</a:t>
                      </a:r>
                      <a:r>
                        <a:rPr lang="zh-CN" sz="1600" kern="100">
                          <a:effectLst/>
                        </a:rPr>
                        <a:t>课程交流</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0.0242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1846239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0.0230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0.288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355844143"/>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31</a:t>
                      </a:r>
                      <a:r>
                        <a:rPr lang="zh-CN" sz="1600" kern="100">
                          <a:effectLst/>
                        </a:rPr>
                        <a:t>查看课程资料</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0.0218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0.272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504044926"/>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5</a:t>
                      </a:r>
                      <a:r>
                        <a:rPr lang="zh-CN" sz="1600" kern="100">
                          <a:effectLst/>
                        </a:rPr>
                        <a:t>学生查看教师所授课程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0.0230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0.288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32324663"/>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13</a:t>
                      </a:r>
                      <a:r>
                        <a:rPr lang="zh-CN" sz="1600" kern="100">
                          <a:effectLst/>
                        </a:rPr>
                        <a:t>删除帖子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0.0206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0.257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24469336"/>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14</a:t>
                      </a:r>
                      <a:r>
                        <a:rPr lang="zh-CN" sz="1600" kern="100">
                          <a:effectLst/>
                        </a:rPr>
                        <a:t>浏览板块</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0.0218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0.272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348657484"/>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22</a:t>
                      </a:r>
                      <a:r>
                        <a:rPr lang="zh-CN" sz="1600" kern="100">
                          <a:effectLst/>
                        </a:rPr>
                        <a:t>我的账号</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0.0230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0.288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31640072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32</a:t>
                      </a:r>
                      <a:r>
                        <a:rPr lang="zh-CN" sz="1600" kern="100">
                          <a:effectLst/>
                        </a:rPr>
                        <a:t>下载课程资料</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0.0218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0.272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64241673"/>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6</a:t>
                      </a:r>
                      <a:r>
                        <a:rPr lang="zh-CN" sz="1600" kern="100">
                          <a:effectLst/>
                        </a:rPr>
                        <a:t>学生关注教师</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0.0169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0.212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92958573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10</a:t>
                      </a:r>
                      <a:r>
                        <a:rPr lang="zh-CN" sz="1600" kern="100">
                          <a:effectLst/>
                        </a:rPr>
                        <a:t>查看论坛</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0.0182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574537164"/>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19</a:t>
                      </a:r>
                      <a:r>
                        <a:rPr lang="zh-CN" sz="1600" kern="100">
                          <a:effectLst/>
                        </a:rPr>
                        <a:t>收藏帖子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0.0182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62817826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21</a:t>
                      </a:r>
                      <a:r>
                        <a:rPr lang="zh-CN" sz="1600" kern="100">
                          <a:effectLst/>
                        </a:rPr>
                        <a:t>个人中心</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0.0145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0.182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141031345"/>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29</a:t>
                      </a:r>
                      <a:r>
                        <a:rPr lang="zh-CN" sz="1600" kern="100">
                          <a:effectLst/>
                        </a:rPr>
                        <a:t>查看课程资料</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0.0194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0.242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48156565"/>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33</a:t>
                      </a:r>
                      <a:r>
                        <a:rPr lang="zh-CN" sz="1600" kern="100">
                          <a:effectLst/>
                        </a:rPr>
                        <a:t>查看课程链接</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0.0169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0.212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987318286"/>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a:t>
                      </a:r>
                      <a:r>
                        <a:rPr lang="zh-CN" sz="1600" kern="100">
                          <a:effectLst/>
                        </a:rPr>
                        <a:t>学生查看教师</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0.0169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0.212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67215361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8</a:t>
                      </a:r>
                      <a:r>
                        <a:rPr lang="zh-CN" sz="1600" kern="100">
                          <a:effectLst/>
                        </a:rPr>
                        <a:t>退出登录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0.0157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0.197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554661934"/>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38</a:t>
                      </a:r>
                      <a:r>
                        <a:rPr lang="zh-CN" sz="1600" kern="100">
                          <a:effectLst/>
                        </a:rPr>
                        <a:t>下载历史答疑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0.0169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0.212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3635980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20</a:t>
                      </a:r>
                      <a:r>
                        <a:rPr lang="zh-CN" sz="1600" kern="100">
                          <a:effectLst/>
                        </a:rPr>
                        <a:t>点赞帖子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0.0145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0.182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55136131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37</a:t>
                      </a:r>
                      <a:r>
                        <a:rPr lang="zh-CN" sz="1600" kern="100">
                          <a:effectLst/>
                        </a:rPr>
                        <a:t>退出答疑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0.0157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0.197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0739742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27</a:t>
                      </a:r>
                      <a:r>
                        <a:rPr lang="zh-CN" sz="1600" kern="100">
                          <a:effectLst/>
                        </a:rPr>
                        <a:t>修改邮箱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0.0097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0.121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025229945"/>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24</a:t>
                      </a:r>
                      <a:r>
                        <a:rPr lang="zh-CN" sz="1600" kern="100">
                          <a:effectLst/>
                        </a:rPr>
                        <a:t>修改信息</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588423714"/>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25</a:t>
                      </a:r>
                      <a:r>
                        <a:rPr lang="zh-CN" sz="1600" kern="100">
                          <a:effectLst/>
                        </a:rPr>
                        <a:t>修改电话</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8759968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dirty="0">
                          <a:effectLst/>
                        </a:rPr>
                        <a:t>0.091 </a:t>
                      </a:r>
                      <a:endParaRPr lang="zh-CN" sz="1600" kern="100" dirty="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29739278"/>
                  </a:ext>
                </a:extLst>
              </a:tr>
            </a:tbl>
          </a:graphicData>
        </a:graphic>
      </p:graphicFrame>
    </p:spTree>
    <p:extLst>
      <p:ext uri="{BB962C8B-B14F-4D97-AF65-F5344CB8AC3E}">
        <p14:creationId xmlns:p14="http://schemas.microsoft.com/office/powerpoint/2010/main" val="1304810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游客优先级打分：</a:t>
            </a:r>
          </a:p>
        </p:txBody>
      </p:sp>
      <p:graphicFrame>
        <p:nvGraphicFramePr>
          <p:cNvPr id="7" name="表格 6">
            <a:extLst>
              <a:ext uri="{FF2B5EF4-FFF2-40B4-BE49-F238E27FC236}">
                <a16:creationId xmlns:a16="http://schemas.microsoft.com/office/drawing/2014/main" id="{6C01B225-8560-4740-975B-0F820182059F}"/>
              </a:ext>
            </a:extLst>
          </p:cNvPr>
          <p:cNvGraphicFramePr>
            <a:graphicFrameLocks noGrp="1"/>
          </p:cNvGraphicFramePr>
          <p:nvPr>
            <p:extLst>
              <p:ext uri="{D42A27DB-BD31-4B8C-83A1-F6EECF244321}">
                <p14:modId xmlns:p14="http://schemas.microsoft.com/office/powerpoint/2010/main" val="2453049158"/>
              </p:ext>
            </p:extLst>
          </p:nvPr>
        </p:nvGraphicFramePr>
        <p:xfrm>
          <a:off x="470763" y="196733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价</a:t>
                      </a:r>
                    </a:p>
                    <a:p>
                      <a:pPr algn="just">
                        <a:spcAft>
                          <a:spcPts val="0"/>
                        </a:spcAft>
                      </a:pPr>
                      <a:r>
                        <a:rPr lang="zh-CN" sz="1600" kern="100" dirty="0">
                          <a:effectLst/>
                        </a:rPr>
                        <a:t>值</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a:effectLst/>
                        </a:rPr>
                        <a:t>胡锦波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graphicFrame>
        <p:nvGraphicFramePr>
          <p:cNvPr id="8" name="表格 7">
            <a:extLst>
              <a:ext uri="{FF2B5EF4-FFF2-40B4-BE49-F238E27FC236}">
                <a16:creationId xmlns:a16="http://schemas.microsoft.com/office/drawing/2014/main" id="{D94DB2F1-775E-4D7D-B2CA-E0718B2FCF65}"/>
              </a:ext>
            </a:extLst>
          </p:cNvPr>
          <p:cNvGraphicFramePr>
            <a:graphicFrameLocks noGrp="1"/>
          </p:cNvGraphicFramePr>
          <p:nvPr>
            <p:extLst>
              <p:ext uri="{D42A27DB-BD31-4B8C-83A1-F6EECF244321}">
                <p14:modId xmlns:p14="http://schemas.microsoft.com/office/powerpoint/2010/main" val="3272493383"/>
              </p:ext>
            </p:extLst>
          </p:nvPr>
        </p:nvGraphicFramePr>
        <p:xfrm>
          <a:off x="6669959" y="189052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价</a:t>
                      </a:r>
                    </a:p>
                    <a:p>
                      <a:pPr algn="just">
                        <a:spcAft>
                          <a:spcPts val="0"/>
                        </a:spcAft>
                      </a:pPr>
                      <a:r>
                        <a:rPr lang="zh-CN" sz="1600" kern="100">
                          <a:effectLst/>
                        </a:rPr>
                        <a:t>值</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a:effectLst/>
                        </a:rPr>
                        <a:t>胡锦波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spTree>
    <p:extLst>
      <p:ext uri="{BB962C8B-B14F-4D97-AF65-F5344CB8AC3E}">
        <p14:creationId xmlns:p14="http://schemas.microsoft.com/office/powerpoint/2010/main" val="20162335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9</a:t>
            </a:r>
            <a:endParaRPr lang="zh-CN" altLang="en-US" sz="50000" dirty="0">
              <a:solidFill>
                <a:schemeClr val="bg1"/>
              </a:solidFill>
            </a:endParaRPr>
          </a:p>
        </p:txBody>
      </p:sp>
      <p:sp>
        <p:nvSpPr>
          <p:cNvPr id="4" name="矩形 3"/>
          <p:cNvSpPr/>
          <p:nvPr/>
        </p:nvSpPr>
        <p:spPr>
          <a:xfrm>
            <a:off x="6472632" y="2842654"/>
            <a:ext cx="4801310"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非功能性需求</a:t>
            </a:r>
          </a:p>
        </p:txBody>
      </p:sp>
    </p:spTree>
    <p:extLst>
      <p:ext uri="{BB962C8B-B14F-4D97-AF65-F5344CB8AC3E}">
        <p14:creationId xmlns:p14="http://schemas.microsoft.com/office/powerpoint/2010/main" val="3949183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6" name="矩形 5">
            <a:extLst>
              <a:ext uri="{FF2B5EF4-FFF2-40B4-BE49-F238E27FC236}">
                <a16:creationId xmlns:a16="http://schemas.microsoft.com/office/drawing/2014/main" id="{B5F64ECB-A4E3-44AE-ACDE-88B1168474C0}"/>
              </a:ext>
            </a:extLst>
          </p:cNvPr>
          <p:cNvSpPr/>
          <p:nvPr/>
        </p:nvSpPr>
        <p:spPr>
          <a:xfrm>
            <a:off x="653414" y="1113205"/>
            <a:ext cx="10738485" cy="6186309"/>
          </a:xfrm>
          <a:prstGeom prst="rect">
            <a:avLst/>
          </a:prstGeom>
        </p:spPr>
        <p:txBody>
          <a:bodyPr wrap="square">
            <a:spAutoFit/>
          </a:bodyPr>
          <a:lstStyle/>
          <a:p>
            <a:pPr algn="just">
              <a:spcAft>
                <a:spcPts val="0"/>
              </a:spcAft>
            </a:pPr>
            <a:r>
              <a:rPr lang="zh-CN" altLang="zh-CN" sz="3600" b="1" kern="100" dirty="0">
                <a:solidFill>
                  <a:srgbClr val="FF0000"/>
                </a:solidFill>
                <a:latin typeface="Times New Roman" panose="02020603050405020304" pitchFamily="18" charset="0"/>
                <a:cs typeface="宋体" panose="02010600030101010101" pitchFamily="2" charset="-122"/>
              </a:rPr>
              <a:t>用户：</a:t>
            </a:r>
            <a:endParaRPr lang="en-US" altLang="zh-CN" sz="3600" b="1" kern="100" dirty="0">
              <a:solidFill>
                <a:srgbClr val="FF0000"/>
              </a:solidFill>
              <a:latin typeface="Times New Roman" panose="02020603050405020304" pitchFamily="18" charset="0"/>
              <a:cs typeface="宋体" panose="02010600030101010101" pitchFamily="2" charset="-122"/>
            </a:endParaRPr>
          </a:p>
          <a:p>
            <a:pPr indent="266700" algn="just">
              <a:spcAft>
                <a:spcPts val="0"/>
              </a:spcAft>
            </a:pPr>
            <a:r>
              <a:rPr lang="en-US" altLang="zh-CN" sz="3600" b="1" kern="100" dirty="0">
                <a:latin typeface="Times New Roman" panose="02020603050405020304" pitchFamily="18" charset="0"/>
                <a:cs typeface="宋体" panose="02010600030101010101" pitchFamily="2" charset="-122"/>
              </a:rPr>
              <a:t>      </a:t>
            </a:r>
            <a:r>
              <a:rPr lang="zh-CN" altLang="zh-CN" sz="3600" b="1" kern="100" dirty="0">
                <a:latin typeface="Times New Roman" panose="02020603050405020304" pitchFamily="18" charset="0"/>
                <a:cs typeface="宋体" panose="02010600030101010101" pitchFamily="2" charset="-122"/>
              </a:rPr>
              <a:t>设置密码保护系统，不能随便进入；服务器机房消防设施完备；所有数据资料均有备份。</a:t>
            </a:r>
            <a:endParaRPr lang="en-US" altLang="zh-CN" sz="3600" b="1" kern="100" dirty="0">
              <a:latin typeface="Times New Roman" panose="02020603050405020304" pitchFamily="18" charset="0"/>
              <a:cs typeface="宋体" panose="02010600030101010101" pitchFamily="2" charset="-122"/>
            </a:endParaRPr>
          </a:p>
          <a:p>
            <a:pPr indent="266700"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本网站保证每天上午</a:t>
            </a:r>
            <a:r>
              <a:rPr lang="en-US" altLang="zh-CN" sz="3600" b="1" kern="100" dirty="0">
                <a:latin typeface="Times New Roman" panose="02020603050405020304" pitchFamily="18" charset="0"/>
              </a:rPr>
              <a:t>6</a:t>
            </a:r>
            <a:r>
              <a:rPr lang="zh-CN" altLang="zh-CN" sz="3600" b="1" kern="100" dirty="0">
                <a:latin typeface="Times New Roman" panose="02020603050405020304" pitchFamily="18" charset="0"/>
              </a:rPr>
              <a:t>点至晚上</a:t>
            </a:r>
            <a:r>
              <a:rPr lang="en-US" altLang="zh-CN" sz="3600" b="1" kern="100" dirty="0">
                <a:latin typeface="Times New Roman" panose="02020603050405020304" pitchFamily="18" charset="0"/>
              </a:rPr>
              <a:t>24</a:t>
            </a:r>
            <a:r>
              <a:rPr lang="zh-CN" altLang="zh-CN" sz="3600" b="1" kern="100" dirty="0">
                <a:latin typeface="Times New Roman" panose="02020603050405020304" pitchFamily="18" charset="0"/>
              </a:rPr>
              <a:t>点运行稳定，避免中途中断或维护。 </a:t>
            </a:r>
            <a:endParaRPr lang="en-US" altLang="zh-CN" sz="3600" b="1" kern="100" dirty="0">
              <a:latin typeface="Times New Roman" panose="02020603050405020304" pitchFamily="18" charset="0"/>
            </a:endParaRPr>
          </a:p>
          <a:p>
            <a:pPr algn="just"/>
            <a:r>
              <a:rPr lang="zh-CN" altLang="zh-CN" sz="3600" b="1" kern="100" dirty="0">
                <a:solidFill>
                  <a:srgbClr val="FF0000"/>
                </a:solidFill>
                <a:latin typeface="Times New Roman" panose="02020603050405020304" pitchFamily="18" charset="0"/>
              </a:rPr>
              <a:t>开发人员代表：</a:t>
            </a:r>
            <a:endParaRPr lang="en-US" altLang="zh-CN" sz="3600" b="1" kern="100" dirty="0">
              <a:solidFill>
                <a:srgbClr val="FF0000"/>
              </a:solidFill>
              <a:latin typeface="Times New Roman" panose="02020603050405020304" pitchFamily="18" charset="0"/>
            </a:endParaRPr>
          </a:p>
          <a:p>
            <a:pPr indent="266700"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本网站系统须保证不易受到他人攻击，如：用户相关信息不被泄露，相关文档资料不能丢失，网站数据不能丢失。（对存储资料进行加密处理）</a:t>
            </a:r>
            <a:endParaRPr lang="en-US" altLang="zh-CN" sz="3600" b="1" kern="100" dirty="0">
              <a:latin typeface="Times New Roman" panose="02020603050405020304" pitchFamily="18" charset="0"/>
            </a:endParaRPr>
          </a:p>
          <a:p>
            <a:pPr indent="266700" algn="just"/>
            <a:endParaRPr lang="zh-CN" altLang="zh-CN" sz="3600" b="1" kern="100" dirty="0">
              <a:latin typeface="Times New Roman" panose="02020603050405020304" pitchFamily="18" charset="0"/>
            </a:endParaRPr>
          </a:p>
          <a:p>
            <a:pPr indent="266700" algn="just">
              <a:spcAft>
                <a:spcPts val="0"/>
              </a:spcAft>
            </a:pPr>
            <a:endParaRPr lang="zh-CN" altLang="zh-CN" sz="3600" b="1" kern="100" dirty="0">
              <a:latin typeface="Times New Roman" panose="02020603050405020304" pitchFamily="18" charset="0"/>
            </a:endParaRPr>
          </a:p>
        </p:txBody>
      </p:sp>
    </p:spTree>
    <p:extLst>
      <p:ext uri="{BB962C8B-B14F-4D97-AF65-F5344CB8AC3E}">
        <p14:creationId xmlns:p14="http://schemas.microsoft.com/office/powerpoint/2010/main" val="2549625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4" name="矩形 3">
            <a:extLst>
              <a:ext uri="{FF2B5EF4-FFF2-40B4-BE49-F238E27FC236}">
                <a16:creationId xmlns:a16="http://schemas.microsoft.com/office/drawing/2014/main" id="{40E79A0D-5DE7-4EE1-BE55-690F194F6797}"/>
              </a:ext>
            </a:extLst>
          </p:cNvPr>
          <p:cNvSpPr/>
          <p:nvPr/>
        </p:nvSpPr>
        <p:spPr>
          <a:xfrm>
            <a:off x="2667000" y="1047750"/>
            <a:ext cx="9696450" cy="6001643"/>
          </a:xfrm>
          <a:prstGeom prst="rect">
            <a:avLst/>
          </a:prstGeom>
        </p:spPr>
        <p:txBody>
          <a:bodyPr wrap="square">
            <a:spAutoFit/>
          </a:bodyPr>
          <a:lstStyle/>
          <a:p>
            <a:pPr algn="just">
              <a:spcAft>
                <a:spcPts val="0"/>
              </a:spcAft>
            </a:pPr>
            <a:r>
              <a:rPr lang="zh-CN" altLang="zh-CN" sz="3200" b="1" kern="100" dirty="0">
                <a:latin typeface="Times New Roman" panose="02020603050405020304" pitchFamily="18" charset="0"/>
              </a:rPr>
              <a:t>学生用户代表：</a:t>
            </a:r>
          </a:p>
          <a:p>
            <a:pPr algn="just">
              <a:spcAft>
                <a:spcPts val="0"/>
              </a:spcAft>
            </a:pPr>
            <a:r>
              <a:rPr lang="zh-CN" altLang="zh-CN" sz="2800" kern="100" dirty="0">
                <a:latin typeface="Times New Roman" panose="02020603050405020304" pitchFamily="18" charset="0"/>
              </a:rPr>
              <a:t>界面风格要简约，大气</a:t>
            </a:r>
          </a:p>
          <a:p>
            <a:pPr algn="just">
              <a:spcAft>
                <a:spcPts val="0"/>
              </a:spcAft>
            </a:pPr>
            <a:r>
              <a:rPr lang="zh-CN" altLang="zh-CN" sz="2800" kern="100" dirty="0">
                <a:latin typeface="Times New Roman" panose="02020603050405020304" pitchFamily="18" charset="0"/>
              </a:rPr>
              <a:t>网站功能要简洁明了，图标与具体功能对应</a:t>
            </a:r>
          </a:p>
          <a:p>
            <a:pPr algn="just">
              <a:spcAft>
                <a:spcPts val="0"/>
              </a:spcAft>
            </a:pPr>
            <a:r>
              <a:rPr lang="zh-CN" altLang="zh-CN" sz="3200" b="1" kern="100" dirty="0">
                <a:latin typeface="Times New Roman" panose="02020603050405020304" pitchFamily="18" charset="0"/>
              </a:rPr>
              <a:t>教师用户代表：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网站字体大小要统一风格</a:t>
            </a:r>
          </a:p>
          <a:p>
            <a:pPr algn="just">
              <a:spcAft>
                <a:spcPts val="0"/>
              </a:spcAft>
            </a:pPr>
            <a:r>
              <a:rPr lang="zh-CN" altLang="zh-CN" sz="2800" kern="100" dirty="0">
                <a:latin typeface="Times New Roman" panose="02020603050405020304" pitchFamily="18" charset="0"/>
              </a:rPr>
              <a:t>网站每页的顶部统一使用导航栏，内容包括“首页、个人中心、论坛、教师、课程以及搜索</a:t>
            </a:r>
            <a:r>
              <a:rPr lang="zh-CN" altLang="en-US" sz="2800" kern="100" dirty="0">
                <a:latin typeface="Times New Roman" panose="02020603050405020304" pitchFamily="18" charset="0"/>
              </a:rPr>
              <a:t>框</a:t>
            </a:r>
            <a:r>
              <a:rPr lang="zh-CN" altLang="zh-CN" sz="2800" kern="100" dirty="0">
                <a:latin typeface="Times New Roman" panose="02020603050405020304" pitchFamily="18" charset="0"/>
              </a:rPr>
              <a:t>；</a:t>
            </a:r>
          </a:p>
          <a:p>
            <a:pPr algn="just">
              <a:spcAft>
                <a:spcPts val="0"/>
              </a:spcAft>
            </a:pPr>
            <a:r>
              <a:rPr lang="zh-CN" altLang="zh-CN" sz="2800" kern="100" dirty="0">
                <a:latin typeface="Times New Roman" panose="02020603050405020304" pitchFamily="18" charset="0"/>
              </a:rPr>
              <a:t>课程答疑界面，要求和微信一样；</a:t>
            </a:r>
          </a:p>
          <a:p>
            <a:pPr algn="just">
              <a:spcAft>
                <a:spcPts val="0"/>
              </a:spcAft>
            </a:pPr>
            <a:r>
              <a:rPr lang="zh-CN" altLang="zh-CN" sz="2800" kern="100" dirty="0">
                <a:latin typeface="Times New Roman" panose="02020603050405020304" pitchFamily="18" charset="0"/>
              </a:rPr>
              <a:t>论坛布局要和百度贴吧相近</a:t>
            </a:r>
          </a:p>
          <a:p>
            <a:pPr algn="just">
              <a:spcAft>
                <a:spcPts val="0"/>
              </a:spcAft>
            </a:pPr>
            <a:r>
              <a:rPr lang="zh-CN" altLang="zh-CN" sz="2800" kern="100" dirty="0">
                <a:latin typeface="Times New Roman" panose="02020603050405020304" pitchFamily="18" charset="0"/>
              </a:rPr>
              <a:t>教师</a:t>
            </a:r>
            <a:r>
              <a:rPr lang="zh-CN" altLang="en-US" sz="2800" kern="100" dirty="0">
                <a:latin typeface="Times New Roman" panose="02020603050405020304" pitchFamily="18" charset="0"/>
              </a:rPr>
              <a:t>介绍</a:t>
            </a:r>
            <a:r>
              <a:rPr lang="zh-CN" altLang="zh-CN" sz="2800" kern="100" dirty="0">
                <a:latin typeface="Times New Roman" panose="02020603050405020304" pitchFamily="18" charset="0"/>
              </a:rPr>
              <a:t>博客布局</a:t>
            </a:r>
          </a:p>
          <a:p>
            <a:pPr algn="just">
              <a:spcAft>
                <a:spcPts val="0"/>
              </a:spcAft>
            </a:pPr>
            <a:r>
              <a:rPr lang="zh-CN" altLang="zh-CN" sz="3200" b="1" kern="100" dirty="0">
                <a:latin typeface="Times New Roman" panose="02020603050405020304" pitchFamily="18" charset="0"/>
              </a:rPr>
              <a:t>管理员用户代表：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管理员主页要有适当的内容显示，不能太空旷</a:t>
            </a:r>
          </a:p>
          <a:p>
            <a:pPr algn="just">
              <a:spcAft>
                <a:spcPts val="0"/>
              </a:spcAft>
            </a:pPr>
            <a:r>
              <a:rPr lang="zh-CN" altLang="zh-CN" sz="2800" kern="100" dirty="0">
                <a:latin typeface="Times New Roman" panose="02020603050405020304" pitchFamily="18" charset="0"/>
              </a:rPr>
              <a:t>管理界面分页显示，清楚标明用途</a:t>
            </a:r>
          </a:p>
        </p:txBody>
      </p:sp>
      <p:sp>
        <p:nvSpPr>
          <p:cNvPr id="7" name="矩形 6">
            <a:extLst>
              <a:ext uri="{FF2B5EF4-FFF2-40B4-BE49-F238E27FC236}">
                <a16:creationId xmlns:a16="http://schemas.microsoft.com/office/drawing/2014/main" id="{4160246B-AA35-4AEA-8E63-CED84B6AB6D9}"/>
              </a:ext>
            </a:extLst>
          </p:cNvPr>
          <p:cNvSpPr/>
          <p:nvPr/>
        </p:nvSpPr>
        <p:spPr>
          <a:xfrm>
            <a:off x="80238"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界面风格要求：</a:t>
            </a:r>
          </a:p>
        </p:txBody>
      </p:sp>
    </p:spTree>
    <p:extLst>
      <p:ext uri="{BB962C8B-B14F-4D97-AF65-F5344CB8AC3E}">
        <p14:creationId xmlns:p14="http://schemas.microsoft.com/office/powerpoint/2010/main" val="24178524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10</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测试用例</a:t>
            </a:r>
          </a:p>
        </p:txBody>
      </p:sp>
    </p:spTree>
    <p:extLst>
      <p:ext uri="{BB962C8B-B14F-4D97-AF65-F5344CB8AC3E}">
        <p14:creationId xmlns:p14="http://schemas.microsoft.com/office/powerpoint/2010/main" val="31786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上下文图</a:t>
            </a:r>
            <a:endParaRPr lang="zh-CN" altLang="zh-CN" sz="4000" b="1" dirty="0"/>
          </a:p>
        </p:txBody>
      </p:sp>
      <p:pic>
        <p:nvPicPr>
          <p:cNvPr id="5" name="图片 4">
            <a:extLst>
              <a:ext uri="{FF2B5EF4-FFF2-40B4-BE49-F238E27FC236}">
                <a16:creationId xmlns:a16="http://schemas.microsoft.com/office/drawing/2014/main" id="{4951452E-6C3E-4495-B2DD-70180B1C27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4296" y="1238606"/>
            <a:ext cx="5684837" cy="5473032"/>
          </a:xfrm>
          <a:prstGeom prst="rect">
            <a:avLst/>
          </a:prstGeom>
        </p:spPr>
      </p:pic>
    </p:spTree>
    <p:extLst>
      <p:ext uri="{BB962C8B-B14F-4D97-AF65-F5344CB8AC3E}">
        <p14:creationId xmlns:p14="http://schemas.microsoft.com/office/powerpoint/2010/main" val="94055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2762250" y="2844225"/>
            <a:ext cx="9696450" cy="584775"/>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主要采用黑盒测试：等价类划分法</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529087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graphicFrame>
        <p:nvGraphicFramePr>
          <p:cNvPr id="5" name="表格 4">
            <a:extLst>
              <a:ext uri="{FF2B5EF4-FFF2-40B4-BE49-F238E27FC236}">
                <a16:creationId xmlns:a16="http://schemas.microsoft.com/office/drawing/2014/main" id="{D9E0B182-A733-4341-8029-268EE35AE626}"/>
              </a:ext>
            </a:extLst>
          </p:cNvPr>
          <p:cNvGraphicFramePr>
            <a:graphicFrameLocks noGrp="1"/>
          </p:cNvGraphicFramePr>
          <p:nvPr>
            <p:extLst>
              <p:ext uri="{D42A27DB-BD31-4B8C-83A1-F6EECF244321}">
                <p14:modId xmlns:p14="http://schemas.microsoft.com/office/powerpoint/2010/main" val="2760968056"/>
              </p:ext>
            </p:extLst>
          </p:nvPr>
        </p:nvGraphicFramePr>
        <p:xfrm>
          <a:off x="85726" y="1171576"/>
          <a:ext cx="12106274" cy="5686424"/>
        </p:xfrm>
        <a:graphic>
          <a:graphicData uri="http://schemas.openxmlformats.org/drawingml/2006/table">
            <a:tbl>
              <a:tblPr firstRow="1" firstCol="1" bandRow="1">
                <a:tableStyleId>{5C22544A-7EE6-4342-B048-85BDC9FD1C3A}</a:tableStyleId>
              </a:tblPr>
              <a:tblGrid>
                <a:gridCol w="1380210">
                  <a:extLst>
                    <a:ext uri="{9D8B030D-6E8A-4147-A177-3AD203B41FA5}">
                      <a16:colId xmlns:a16="http://schemas.microsoft.com/office/drawing/2014/main" val="176586328"/>
                    </a:ext>
                  </a:extLst>
                </a:gridCol>
                <a:gridCol w="4501132">
                  <a:extLst>
                    <a:ext uri="{9D8B030D-6E8A-4147-A177-3AD203B41FA5}">
                      <a16:colId xmlns:a16="http://schemas.microsoft.com/office/drawing/2014/main" val="2148102"/>
                    </a:ext>
                  </a:extLst>
                </a:gridCol>
                <a:gridCol w="2034343">
                  <a:extLst>
                    <a:ext uri="{9D8B030D-6E8A-4147-A177-3AD203B41FA5}">
                      <a16:colId xmlns:a16="http://schemas.microsoft.com/office/drawing/2014/main" val="3004840307"/>
                    </a:ext>
                  </a:extLst>
                </a:gridCol>
                <a:gridCol w="284464">
                  <a:extLst>
                    <a:ext uri="{9D8B030D-6E8A-4147-A177-3AD203B41FA5}">
                      <a16:colId xmlns:a16="http://schemas.microsoft.com/office/drawing/2014/main" val="3024781877"/>
                    </a:ext>
                  </a:extLst>
                </a:gridCol>
                <a:gridCol w="894819">
                  <a:extLst>
                    <a:ext uri="{9D8B030D-6E8A-4147-A177-3AD203B41FA5}">
                      <a16:colId xmlns:a16="http://schemas.microsoft.com/office/drawing/2014/main" val="1927344184"/>
                    </a:ext>
                  </a:extLst>
                </a:gridCol>
                <a:gridCol w="3011306">
                  <a:extLst>
                    <a:ext uri="{9D8B030D-6E8A-4147-A177-3AD203B41FA5}">
                      <a16:colId xmlns:a16="http://schemas.microsoft.com/office/drawing/2014/main" val="3914984258"/>
                    </a:ext>
                  </a:extLst>
                </a:gridCol>
              </a:tblGrid>
              <a:tr h="278602">
                <a:tc>
                  <a:txBody>
                    <a:bodyPr/>
                    <a:lstStyle/>
                    <a:p>
                      <a:pPr algn="just">
                        <a:spcAft>
                          <a:spcPts val="0"/>
                        </a:spcAft>
                      </a:pPr>
                      <a:r>
                        <a:rPr lang="zh-CN" sz="1800" kern="100" dirty="0">
                          <a:effectLst/>
                        </a:rPr>
                        <a:t>项目</a:t>
                      </a:r>
                      <a:r>
                        <a:rPr lang="en-US" sz="1800" kern="100" dirty="0">
                          <a:effectLst/>
                        </a:rPr>
                        <a:t>/</a:t>
                      </a:r>
                      <a:r>
                        <a:rPr lang="zh-CN" sz="1800" kern="100" dirty="0">
                          <a:effectLst/>
                        </a:rPr>
                        <a:t>软件</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软件工程系列课程教学辅助网站</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程序版本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51148495"/>
                  </a:ext>
                </a:extLst>
              </a:tr>
              <a:tr h="278602">
                <a:tc>
                  <a:txBody>
                    <a:bodyPr/>
                    <a:lstStyle/>
                    <a:p>
                      <a:pPr algn="just">
                        <a:spcAft>
                          <a:spcPts val="0"/>
                        </a:spcAft>
                      </a:pPr>
                      <a:r>
                        <a:rPr lang="zh-CN" sz="1800" kern="100">
                          <a:effectLst/>
                        </a:rPr>
                        <a:t>功能模块</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用户登录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zh-CN" sz="1800" kern="100">
                          <a:effectLst/>
                        </a:rPr>
                        <a:t>吴荣欣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198787132"/>
                  </a:ext>
                </a:extLst>
              </a:tr>
              <a:tr h="278602">
                <a:tc>
                  <a:txBody>
                    <a:bodyPr/>
                    <a:lstStyle/>
                    <a:p>
                      <a:pPr algn="just">
                        <a:spcAft>
                          <a:spcPts val="0"/>
                        </a:spcAft>
                      </a:pPr>
                      <a:r>
                        <a:rPr lang="zh-CN" sz="1800" kern="100">
                          <a:effectLst/>
                        </a:rPr>
                        <a:t>用例编号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en-US" sz="1800" kern="100">
                          <a:effectLst/>
                        </a:rPr>
                        <a:t>CS-SRS-PUBLIC-01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2018-12-22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709783417"/>
                  </a:ext>
                </a:extLst>
              </a:tr>
              <a:tr h="278602">
                <a:tc>
                  <a:txBody>
                    <a:bodyPr/>
                    <a:lstStyle/>
                    <a:p>
                      <a:pPr algn="just">
                        <a:spcAft>
                          <a:spcPts val="0"/>
                        </a:spcAft>
                      </a:pPr>
                      <a:r>
                        <a:rPr lang="zh-CN" sz="1800" kern="100">
                          <a:effectLst/>
                        </a:rPr>
                        <a:t>相关用例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en-US" sz="1800" kern="100">
                          <a:effectLst/>
                        </a:rPr>
                        <a:t>UC-PUBLIC-01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6810901"/>
                  </a:ext>
                </a:extLst>
              </a:tr>
              <a:tr h="278602">
                <a:tc>
                  <a:txBody>
                    <a:bodyPr/>
                    <a:lstStyle/>
                    <a:p>
                      <a:pPr algn="just">
                        <a:spcAft>
                          <a:spcPts val="0"/>
                        </a:spcAft>
                      </a:pPr>
                      <a:r>
                        <a:rPr lang="zh-CN" sz="1800" kern="100">
                          <a:effectLst/>
                        </a:rPr>
                        <a:t>功能特性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用户使用该网站必须要先通过登录验证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713079"/>
                  </a:ext>
                </a:extLst>
              </a:tr>
              <a:tr h="278602">
                <a:tc>
                  <a:txBody>
                    <a:bodyPr/>
                    <a:lstStyle/>
                    <a:p>
                      <a:pPr algn="just">
                        <a:spcAft>
                          <a:spcPts val="0"/>
                        </a:spcAft>
                      </a:pPr>
                      <a:r>
                        <a:rPr lang="zh-CN" sz="1800" kern="100">
                          <a:effectLst/>
                        </a:rPr>
                        <a:t>测试目的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验证相关提示信息是否正确，避免用户非法登录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2643802"/>
                  </a:ext>
                </a:extLst>
              </a:tr>
              <a:tr h="278602">
                <a:tc>
                  <a:txBody>
                    <a:bodyPr/>
                    <a:lstStyle/>
                    <a:p>
                      <a:pPr algn="just">
                        <a:spcAft>
                          <a:spcPts val="0"/>
                        </a:spcAft>
                      </a:pPr>
                      <a:r>
                        <a:rPr lang="zh-CN" sz="1800" kern="100">
                          <a:effectLst/>
                        </a:rPr>
                        <a:t>测试数据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用户名</a:t>
                      </a:r>
                      <a:r>
                        <a:rPr lang="en-US" sz="1800" kern="100">
                          <a:effectLst/>
                        </a:rPr>
                        <a:t>=</a:t>
                      </a:r>
                      <a:r>
                        <a:rPr lang="zh-CN" sz="1800" kern="100">
                          <a:effectLst/>
                        </a:rPr>
                        <a:t>“</a:t>
                      </a:r>
                      <a:r>
                        <a:rPr lang="en-US" sz="1800" kern="100">
                          <a:effectLst/>
                        </a:rPr>
                        <a:t>xxxxxx</a:t>
                      </a:r>
                      <a:r>
                        <a:rPr lang="zh-CN" sz="1800" kern="100">
                          <a:effectLst/>
                        </a:rPr>
                        <a:t>”，密码</a:t>
                      </a:r>
                      <a:r>
                        <a:rPr lang="en-US" sz="1800" kern="100">
                          <a:effectLst/>
                        </a:rPr>
                        <a:t>=</a:t>
                      </a:r>
                      <a:r>
                        <a:rPr lang="zh-CN" sz="1800" kern="100">
                          <a:effectLst/>
                        </a:rPr>
                        <a:t>“</a:t>
                      </a:r>
                      <a:r>
                        <a:rPr lang="en-US" sz="1800" kern="100">
                          <a:effectLst/>
                        </a:rPr>
                        <a:t>kkkkkk</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5689917"/>
                  </a:ext>
                </a:extLst>
              </a:tr>
              <a:tr h="278602">
                <a:tc>
                  <a:txBody>
                    <a:bodyPr/>
                    <a:lstStyle/>
                    <a:p>
                      <a:pPr algn="just">
                        <a:spcAft>
                          <a:spcPts val="0"/>
                        </a:spcAft>
                      </a:pPr>
                      <a:r>
                        <a:rPr lang="zh-CN" sz="1800" kern="100">
                          <a:effectLst/>
                        </a:rPr>
                        <a:t>预置条件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用户账号已经通过实名注册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7616099"/>
                  </a:ext>
                </a:extLst>
              </a:tr>
              <a:tr h="278602">
                <a:tc>
                  <a:txBody>
                    <a:bodyPr/>
                    <a:lstStyle/>
                    <a:p>
                      <a:pPr algn="just">
                        <a:spcAft>
                          <a:spcPts val="0"/>
                        </a:spcAft>
                      </a:pPr>
                      <a:r>
                        <a:rPr lang="zh-CN" sz="1800" kern="100">
                          <a:effectLst/>
                        </a:rPr>
                        <a:t>操作步骤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操作描述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期望结果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4060823632"/>
                  </a:ext>
                </a:extLst>
              </a:tr>
              <a:tr h="554552">
                <a:tc>
                  <a:txBody>
                    <a:bodyPr/>
                    <a:lstStyle/>
                    <a:p>
                      <a:pPr algn="just">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dirty="0">
                          <a:effectLst/>
                        </a:rPr>
                        <a:t>输入用户名</a:t>
                      </a:r>
                    </a:p>
                    <a:p>
                      <a:pPr algn="just">
                        <a:spcAft>
                          <a:spcPts val="0"/>
                        </a:spcAft>
                      </a:pPr>
                      <a:r>
                        <a:rPr lang="en-US" sz="1800" kern="100" dirty="0">
                          <a:effectLst/>
                        </a:rPr>
                        <a:t>=</a:t>
                      </a:r>
                      <a:r>
                        <a:rPr lang="en-US" sz="1800" kern="100" dirty="0" err="1">
                          <a:effectLst/>
                        </a:rPr>
                        <a:t>xxxxxx</a:t>
                      </a:r>
                      <a:r>
                        <a:rPr lang="zh-CN" sz="1800" kern="100" dirty="0">
                          <a:effectLst/>
                        </a:rPr>
                        <a:t>，密码为空，点击</a:t>
                      </a:r>
                      <a:r>
                        <a:rPr lang="en-US" sz="1800" kern="100" dirty="0">
                          <a:effectLst/>
                        </a:rPr>
                        <a:t>“</a:t>
                      </a:r>
                      <a:r>
                        <a:rPr lang="zh-CN" sz="1800" kern="100" dirty="0">
                          <a:effectLst/>
                        </a:rPr>
                        <a:t>登录</a:t>
                      </a:r>
                      <a:r>
                        <a:rPr lang="en-US" sz="1800" kern="100" dirty="0">
                          <a:effectLst/>
                        </a:rPr>
                        <a:t>”</a:t>
                      </a:r>
                      <a:r>
                        <a:rPr lang="zh-CN" sz="1800" kern="100" dirty="0">
                          <a:effectLst/>
                        </a:rPr>
                        <a:t>按钮。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 </a:t>
                      </a:r>
                      <a:endParaRPr lang="zh-CN" sz="1800" kern="100">
                        <a:effectLst/>
                      </a:endParaRPr>
                    </a:p>
                    <a:p>
                      <a:pPr algn="just">
                        <a:spcAft>
                          <a:spcPts val="0"/>
                        </a:spcAft>
                      </a:pPr>
                      <a:r>
                        <a:rPr lang="zh-CN" sz="1800" kern="100">
                          <a:effectLst/>
                        </a:rPr>
                        <a:t>密码为空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显示警告信息“密码不能为空！”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526197899"/>
                  </a:ext>
                </a:extLst>
              </a:tr>
              <a:tr h="554552">
                <a:tc>
                  <a:txBody>
                    <a:bodyPr/>
                    <a:lstStyle/>
                    <a:p>
                      <a:pPr algn="just">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 xxxxxx ,</a:t>
                      </a:r>
                      <a:r>
                        <a:rPr lang="zh-CN" sz="1800" kern="100">
                          <a:effectLst/>
                        </a:rPr>
                        <a:t>输入错误密码，按“登录”按钮。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a:t>
                      </a:r>
                      <a:r>
                        <a:rPr lang="zh-CN" sz="1800" kern="100">
                          <a:effectLst/>
                        </a:rPr>
                        <a:t>，错误密码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885529804"/>
                  </a:ext>
                </a:extLst>
              </a:tr>
              <a:tr h="619700">
                <a:tc>
                  <a:txBody>
                    <a:bodyPr/>
                    <a:lstStyle/>
                    <a:p>
                      <a:pPr algn="just">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输入用户名为空</a:t>
                      </a:r>
                      <a:r>
                        <a:rPr lang="en-US" sz="1800" kern="100">
                          <a:effectLst/>
                        </a:rPr>
                        <a:t>,</a:t>
                      </a:r>
                      <a:r>
                        <a:rPr lang="zh-CN" sz="1800" kern="100">
                          <a:effectLst/>
                        </a:rPr>
                        <a:t>输入密码</a:t>
                      </a:r>
                      <a:r>
                        <a:rPr lang="en-US" sz="1800" kern="100">
                          <a:effectLst/>
                        </a:rPr>
                        <a:t>= 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用户名为空，密码为</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002383317"/>
                  </a:ext>
                </a:extLst>
              </a:tr>
              <a:tr h="619700">
                <a:tc>
                  <a:txBody>
                    <a:bodyPr/>
                    <a:lstStyle/>
                    <a:p>
                      <a:pPr algn="just">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r>
                        <a:rPr lang="en-US" sz="1800" kern="100">
                          <a:effectLst/>
                        </a:rPr>
                        <a:t>=xxx</a:t>
                      </a:r>
                      <a:r>
                        <a:rPr lang="zh-CN" sz="1800" kern="100">
                          <a:effectLst/>
                        </a:rPr>
                        <a:t>，输入密码</a:t>
                      </a:r>
                      <a:r>
                        <a:rPr lang="en-US" sz="1800" kern="100">
                          <a:effectLst/>
                        </a:rPr>
                        <a:t>=kkkkkk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=xxx</a:t>
                      </a:r>
                      <a:r>
                        <a:rPr lang="zh-CN" sz="1800" kern="100">
                          <a:effectLst/>
                        </a:rPr>
                        <a:t>，密码</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2460661270"/>
                  </a:ext>
                </a:extLst>
              </a:tr>
              <a:tr h="830502">
                <a:tc>
                  <a:txBody>
                    <a:bodyPr/>
                    <a:lstStyle/>
                    <a:p>
                      <a:pPr algn="just">
                        <a:spcAft>
                          <a:spcPts val="0"/>
                        </a:spcAft>
                      </a:pP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=xxxxxx</a:t>
                      </a:r>
                      <a:r>
                        <a:rPr lang="zh-CN" sz="1800" kern="100">
                          <a:effectLst/>
                        </a:rPr>
                        <a:t>，输入密码</a:t>
                      </a:r>
                      <a:r>
                        <a:rPr lang="en-US" sz="1800" kern="100">
                          <a:effectLst/>
                        </a:rPr>
                        <a:t>= kkkkkk </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用户名</a:t>
                      </a:r>
                      <a:r>
                        <a:rPr lang="en-US" sz="1800" kern="100" dirty="0">
                          <a:effectLst/>
                        </a:rPr>
                        <a:t>=</a:t>
                      </a:r>
                      <a:r>
                        <a:rPr lang="en-US" sz="1800" kern="100" dirty="0" err="1">
                          <a:effectLst/>
                        </a:rPr>
                        <a:t>xxxxxx</a:t>
                      </a:r>
                      <a:r>
                        <a:rPr lang="zh-CN" sz="1800" kern="100" dirty="0">
                          <a:effectLst/>
                        </a:rPr>
                        <a:t>，密码</a:t>
                      </a:r>
                      <a:r>
                        <a:rPr lang="en-US" sz="1800" kern="100" dirty="0">
                          <a:effectLst/>
                        </a:rPr>
                        <a:t>= </a:t>
                      </a:r>
                      <a:r>
                        <a:rPr lang="en-US" sz="1800" kern="100" dirty="0" err="1">
                          <a:effectLst/>
                        </a:rPr>
                        <a:t>kkkkkk</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dirty="0">
                          <a:effectLst/>
                        </a:rPr>
                        <a:t>登陆成功，跳转至用户主界面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108170689"/>
                  </a:ext>
                </a:extLst>
              </a:tr>
            </a:tbl>
          </a:graphicData>
        </a:graphic>
      </p:graphicFrame>
    </p:spTree>
    <p:extLst>
      <p:ext uri="{BB962C8B-B14F-4D97-AF65-F5344CB8AC3E}">
        <p14:creationId xmlns:p14="http://schemas.microsoft.com/office/powerpoint/2010/main" val="3409109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11</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用户手册</a:t>
            </a:r>
          </a:p>
        </p:txBody>
      </p:sp>
    </p:spTree>
    <p:extLst>
      <p:ext uri="{BB962C8B-B14F-4D97-AF65-F5344CB8AC3E}">
        <p14:creationId xmlns:p14="http://schemas.microsoft.com/office/powerpoint/2010/main" val="5711460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629059"/>
            <a:ext cx="381127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点击进入答疑：答疑界面</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点击可查看参与答疑人员</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点击退出答疑</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选择附件发送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编辑消息发送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10241" name="图片 17">
            <a:extLst>
              <a:ext uri="{FF2B5EF4-FFF2-40B4-BE49-F238E27FC236}">
                <a16:creationId xmlns:a16="http://schemas.microsoft.com/office/drawing/2014/main" id="{E21EDE84-E64B-4533-BB27-129C1ADE6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3187" y="1199920"/>
            <a:ext cx="7458447" cy="53755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038294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12</a:t>
            </a:r>
            <a:endParaRPr lang="zh-CN" altLang="en-US" sz="50000" dirty="0">
              <a:solidFill>
                <a:schemeClr val="bg1"/>
              </a:solidFill>
            </a:endParaRPr>
          </a:p>
        </p:txBody>
      </p:sp>
      <p:sp>
        <p:nvSpPr>
          <p:cNvPr id="4" name="矩形 3"/>
          <p:cNvSpPr/>
          <p:nvPr/>
        </p:nvSpPr>
        <p:spPr>
          <a:xfrm>
            <a:off x="6339283" y="2471179"/>
            <a:ext cx="5205018"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参考资料及</a:t>
            </a:r>
            <a:endParaRPr kumimoji="1" lang="en-US" altLang="zh-CN" sz="6000" b="1" dirty="0">
              <a:solidFill>
                <a:srgbClr val="FFFFFF"/>
              </a:solidFill>
              <a:latin typeface="Century Gothic"/>
            </a:endParaRPr>
          </a:p>
          <a:p>
            <a:pPr>
              <a:lnSpc>
                <a:spcPct val="130000"/>
              </a:lnSpc>
            </a:pPr>
            <a:r>
              <a:rPr kumimoji="1" lang="zh-CN" altLang="en-US" sz="6000" b="1" dirty="0">
                <a:solidFill>
                  <a:srgbClr val="FFFFFF"/>
                </a:solidFill>
                <a:latin typeface="Century Gothic"/>
              </a:rPr>
              <a:t>绩效</a:t>
            </a:r>
          </a:p>
        </p:txBody>
      </p:sp>
    </p:spTree>
    <p:extLst>
      <p:ext uri="{BB962C8B-B14F-4D97-AF65-F5344CB8AC3E}">
        <p14:creationId xmlns:p14="http://schemas.microsoft.com/office/powerpoint/2010/main" val="10455929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参考资料</a:t>
            </a:r>
          </a:p>
        </p:txBody>
      </p:sp>
      <p:sp>
        <p:nvSpPr>
          <p:cNvPr id="5" name="矩形 4">
            <a:extLst>
              <a:ext uri="{FF2B5EF4-FFF2-40B4-BE49-F238E27FC236}">
                <a16:creationId xmlns:a16="http://schemas.microsoft.com/office/drawing/2014/main" id="{9EC9D6B6-AB46-474E-986E-10AA7D06A1D8}"/>
              </a:ext>
            </a:extLst>
          </p:cNvPr>
          <p:cNvSpPr/>
          <p:nvPr/>
        </p:nvSpPr>
        <p:spPr>
          <a:xfrm>
            <a:off x="916305" y="1551206"/>
            <a:ext cx="10911840" cy="3970318"/>
          </a:xfrm>
          <a:prstGeom prst="rect">
            <a:avLst/>
          </a:prstGeom>
        </p:spPr>
        <p:txBody>
          <a:bodyPr wrap="square">
            <a:spAutoFit/>
          </a:bodyPr>
          <a:lstStyle/>
          <a:p>
            <a:r>
              <a:rPr lang="zh-CN" altLang="en-US" sz="3600" b="1" dirty="0">
                <a:latin typeface="+mn-ea"/>
              </a:rPr>
              <a:t>[1] C2-PRD-项目描述-2018</a:t>
            </a:r>
          </a:p>
          <a:p>
            <a:r>
              <a:rPr lang="zh-CN" altLang="en-US" sz="3600" b="1" dirty="0">
                <a:latin typeface="+mn-ea"/>
              </a:rPr>
              <a:t>[2] </a:t>
            </a:r>
            <a:r>
              <a:rPr lang="en-US" altLang="zh-CN" sz="3600" b="1" dirty="0">
                <a:latin typeface="+mn-ea"/>
              </a:rPr>
              <a:t>PRD2018-G10-</a:t>
            </a:r>
            <a:r>
              <a:rPr lang="zh-CN" altLang="en-US" sz="3600" b="1" dirty="0">
                <a:latin typeface="+mn-ea"/>
              </a:rPr>
              <a:t>受控文档</a:t>
            </a:r>
          </a:p>
          <a:p>
            <a:r>
              <a:rPr lang="zh-CN" altLang="en-US" sz="3600" b="1" dirty="0">
                <a:latin typeface="+mn-ea"/>
              </a:rPr>
              <a:t>[3] 张海藩,牟永敏.软件工程导论（第六版）</a:t>
            </a:r>
          </a:p>
          <a:p>
            <a:r>
              <a:rPr lang="zh-CN" altLang="en-US" sz="3600" b="1" dirty="0">
                <a:latin typeface="+mn-ea"/>
              </a:rPr>
              <a:t>[</a:t>
            </a:r>
            <a:r>
              <a:rPr lang="en-US" altLang="zh-CN" sz="3600" b="1" dirty="0">
                <a:latin typeface="+mn-ea"/>
              </a:rPr>
              <a:t>4</a:t>
            </a:r>
            <a:r>
              <a:rPr lang="zh-CN" altLang="en-US" sz="3600" b="1" dirty="0">
                <a:latin typeface="+mn-ea"/>
              </a:rPr>
              <a:t>] 项目管理知识体系指南（PMBOK 指南)第六版/项目管理协会</a:t>
            </a:r>
          </a:p>
          <a:p>
            <a:r>
              <a:rPr lang="zh-CN" altLang="en-US" sz="3600" b="1" dirty="0">
                <a:latin typeface="+mn-ea"/>
              </a:rPr>
              <a:t>[</a:t>
            </a:r>
            <a:r>
              <a:rPr lang="en-US" altLang="zh-CN" sz="3600" b="1" dirty="0">
                <a:latin typeface="+mn-ea"/>
              </a:rPr>
              <a:t>5</a:t>
            </a:r>
            <a:r>
              <a:rPr lang="zh-CN" altLang="en-US" sz="3600" b="1" dirty="0">
                <a:latin typeface="+mn-ea"/>
              </a:rPr>
              <a:t>]</a:t>
            </a:r>
            <a:r>
              <a:rPr lang="zh-CN" altLang="zh-CN" sz="3600" b="1" dirty="0">
                <a:latin typeface="+mn-ea"/>
              </a:rPr>
              <a:t>军用标准</a:t>
            </a:r>
            <a:r>
              <a:rPr lang="en-US" altLang="zh-CN" sz="3600" b="1" dirty="0">
                <a:latin typeface="+mn-ea"/>
              </a:rPr>
              <a:t>SJ20778</a:t>
            </a:r>
          </a:p>
          <a:p>
            <a:r>
              <a:rPr lang="zh-CN" altLang="en-US" sz="3600" b="1" dirty="0">
                <a:latin typeface="+mn-ea"/>
              </a:rPr>
              <a:t>[</a:t>
            </a:r>
            <a:r>
              <a:rPr lang="en-US" altLang="zh-CN" sz="3600" b="1" dirty="0">
                <a:latin typeface="+mn-ea"/>
              </a:rPr>
              <a:t>6</a:t>
            </a:r>
            <a:r>
              <a:rPr lang="zh-CN" altLang="en-US" sz="3600" b="1" dirty="0">
                <a:latin typeface="+mn-ea"/>
              </a:rPr>
              <a:t>]</a:t>
            </a:r>
            <a:r>
              <a:rPr lang="zh-CN" altLang="zh-CN" sz="3600" b="1" dirty="0">
                <a:latin typeface="+mn-ea"/>
              </a:rPr>
              <a:t>国标</a:t>
            </a:r>
            <a:r>
              <a:rPr lang="en-US" altLang="zh-CN" sz="3600" b="1" dirty="0">
                <a:latin typeface="+mn-ea"/>
              </a:rPr>
              <a:t>GBT/8567-2006</a:t>
            </a:r>
            <a:r>
              <a:rPr lang="zh-CN" altLang="zh-CN" sz="3600" b="1" dirty="0">
                <a:latin typeface="+mn-ea"/>
              </a:rPr>
              <a:t>中的文档格式说明</a:t>
            </a:r>
            <a:endParaRPr lang="en-US" altLang="zh-CN" sz="3600" b="1" dirty="0">
              <a:latin typeface="+mn-ea"/>
            </a:endParaRPr>
          </a:p>
        </p:txBody>
      </p:sp>
    </p:spTree>
    <p:extLst>
      <p:ext uri="{BB962C8B-B14F-4D97-AF65-F5344CB8AC3E}">
        <p14:creationId xmlns:p14="http://schemas.microsoft.com/office/powerpoint/2010/main" val="12704476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绩效</a:t>
            </a:r>
          </a:p>
        </p:txBody>
      </p:sp>
      <p:sp>
        <p:nvSpPr>
          <p:cNvPr id="5" name="文本框 4">
            <a:extLst>
              <a:ext uri="{FF2B5EF4-FFF2-40B4-BE49-F238E27FC236}">
                <a16:creationId xmlns:a16="http://schemas.microsoft.com/office/drawing/2014/main" id="{FC231DBD-AE8E-4378-9779-8DCF472C12C2}"/>
              </a:ext>
            </a:extLst>
          </p:cNvPr>
          <p:cNvSpPr txBox="1">
            <a:spLocks noChangeArrowheads="1"/>
          </p:cNvSpPr>
          <p:nvPr/>
        </p:nvSpPr>
        <p:spPr bwMode="auto">
          <a:xfrm>
            <a:off x="3151523" y="2367411"/>
            <a:ext cx="2716212" cy="877163"/>
          </a:xfrm>
          <a:prstGeom prst="rect">
            <a:avLst/>
          </a:prstGeom>
          <a:noFill/>
          <a:ln w="9525">
            <a:noFill/>
            <a:miter lim="800000"/>
            <a:headEnd/>
            <a:tailEnd/>
          </a:ln>
        </p:spPr>
        <p:txBody>
          <a:bodyPr>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叶忠杰</a:t>
            </a:r>
            <a:r>
              <a:rPr lang="en-US" altLang="zh-CN" dirty="0">
                <a:latin typeface="微软雅黑" panose="020B0503020204020204" pitchFamily="34" charset="-122"/>
                <a:ea typeface="微软雅黑" panose="020B0503020204020204" pitchFamily="34" charset="-122"/>
              </a:rPr>
              <a:t>82</a:t>
            </a:r>
          </a:p>
          <a:p>
            <a:endParaRPr lang="en-US" altLang="zh-CN" sz="1200" dirty="0">
              <a:latin typeface="造字工房悦黑（非商用）常规体" pitchFamily="2" charset="-122"/>
              <a:ea typeface="造字工房悦黑（非商用）常规体" pitchFamily="2" charset="-122"/>
              <a:cs typeface="造字工房悦黑体验版细体"/>
            </a:endParaRPr>
          </a:p>
        </p:txBody>
      </p:sp>
      <p:grpSp>
        <p:nvGrpSpPr>
          <p:cNvPr id="9" name="组合 8">
            <a:extLst>
              <a:ext uri="{FF2B5EF4-FFF2-40B4-BE49-F238E27FC236}">
                <a16:creationId xmlns:a16="http://schemas.microsoft.com/office/drawing/2014/main" id="{BF6ED443-5CF2-4C3D-BC27-4548B94C3549}"/>
              </a:ext>
            </a:extLst>
          </p:cNvPr>
          <p:cNvGrpSpPr>
            <a:grpSpLocks/>
          </p:cNvGrpSpPr>
          <p:nvPr/>
        </p:nvGrpSpPr>
        <p:grpSpPr bwMode="auto">
          <a:xfrm>
            <a:off x="2576429" y="2551714"/>
            <a:ext cx="538163" cy="538162"/>
            <a:chOff x="4870151" y="2570251"/>
            <a:chExt cx="538709" cy="538709"/>
          </a:xfrm>
        </p:grpSpPr>
        <p:sp>
          <p:nvSpPr>
            <p:cNvPr id="10" name="矩形 9">
              <a:extLst>
                <a:ext uri="{FF2B5EF4-FFF2-40B4-BE49-F238E27FC236}">
                  <a16:creationId xmlns:a16="http://schemas.microsoft.com/office/drawing/2014/main" id="{178621BE-7CBE-4087-8A99-A8C7EB9A4226}"/>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1" name="Group 101">
              <a:extLst>
                <a:ext uri="{FF2B5EF4-FFF2-40B4-BE49-F238E27FC236}">
                  <a16:creationId xmlns:a16="http://schemas.microsoft.com/office/drawing/2014/main" id="{88570295-41E0-4758-AF8B-0CBDD5E49C7A}"/>
                </a:ext>
              </a:extLst>
            </p:cNvPr>
            <p:cNvGrpSpPr>
              <a:grpSpLocks/>
            </p:cNvGrpSpPr>
            <p:nvPr/>
          </p:nvGrpSpPr>
          <p:grpSpPr bwMode="auto">
            <a:xfrm>
              <a:off x="4993784" y="2661805"/>
              <a:ext cx="288925" cy="355600"/>
              <a:chOff x="1543" y="2379"/>
              <a:chExt cx="156" cy="192"/>
            </a:xfrm>
          </p:grpSpPr>
          <p:sp>
            <p:nvSpPr>
              <p:cNvPr id="12" name="Freeform 70">
                <a:extLst>
                  <a:ext uri="{FF2B5EF4-FFF2-40B4-BE49-F238E27FC236}">
                    <a16:creationId xmlns:a16="http://schemas.microsoft.com/office/drawing/2014/main" id="{0C005AE7-296C-4815-9FA0-E2AD6205BB73}"/>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13" name="Freeform 71">
                <a:extLst>
                  <a:ext uri="{FF2B5EF4-FFF2-40B4-BE49-F238E27FC236}">
                    <a16:creationId xmlns:a16="http://schemas.microsoft.com/office/drawing/2014/main" id="{77C848F2-75E4-49BD-851D-9EC4EABABB46}"/>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14" name="Freeform 73">
                <a:extLst>
                  <a:ext uri="{FF2B5EF4-FFF2-40B4-BE49-F238E27FC236}">
                    <a16:creationId xmlns:a16="http://schemas.microsoft.com/office/drawing/2014/main" id="{DC9DB4DA-7C4A-443D-ACC7-F769C461FAB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15" name="Freeform 74">
                <a:extLst>
                  <a:ext uri="{FF2B5EF4-FFF2-40B4-BE49-F238E27FC236}">
                    <a16:creationId xmlns:a16="http://schemas.microsoft.com/office/drawing/2014/main" id="{D8DB0265-CAE3-4EBC-9C9A-6C20E2431662}"/>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16" name="Freeform 79">
                <a:extLst>
                  <a:ext uri="{FF2B5EF4-FFF2-40B4-BE49-F238E27FC236}">
                    <a16:creationId xmlns:a16="http://schemas.microsoft.com/office/drawing/2014/main" id="{D714E2E9-0300-4311-AF30-C7D4B6A457C2}"/>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grpSp>
        <p:nvGrpSpPr>
          <p:cNvPr id="17" name="组合 16">
            <a:extLst>
              <a:ext uri="{FF2B5EF4-FFF2-40B4-BE49-F238E27FC236}">
                <a16:creationId xmlns:a16="http://schemas.microsoft.com/office/drawing/2014/main" id="{DD714B58-9442-4FE0-8F81-D1837AF23C43}"/>
              </a:ext>
            </a:extLst>
          </p:cNvPr>
          <p:cNvGrpSpPr>
            <a:grpSpLocks/>
          </p:cNvGrpSpPr>
          <p:nvPr/>
        </p:nvGrpSpPr>
        <p:grpSpPr bwMode="auto">
          <a:xfrm>
            <a:off x="2576429" y="3682014"/>
            <a:ext cx="538163" cy="538162"/>
            <a:chOff x="4870151" y="3699804"/>
            <a:chExt cx="538709" cy="538709"/>
          </a:xfrm>
        </p:grpSpPr>
        <p:sp>
          <p:nvSpPr>
            <p:cNvPr id="18" name="矩形 17">
              <a:extLst>
                <a:ext uri="{FF2B5EF4-FFF2-40B4-BE49-F238E27FC236}">
                  <a16:creationId xmlns:a16="http://schemas.microsoft.com/office/drawing/2014/main" id="{5D0F5388-6BC0-457C-A2F7-52C95BBAE9AA}"/>
                </a:ext>
              </a:extLst>
            </p:cNvPr>
            <p:cNvSpPr/>
            <p:nvPr/>
          </p:nvSpPr>
          <p:spPr>
            <a:xfrm>
              <a:off x="4870151" y="3699804"/>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9" name="Group 102">
              <a:extLst>
                <a:ext uri="{FF2B5EF4-FFF2-40B4-BE49-F238E27FC236}">
                  <a16:creationId xmlns:a16="http://schemas.microsoft.com/office/drawing/2014/main" id="{16CE690D-3CBF-4F6E-B299-80BC1786AB8E}"/>
                </a:ext>
              </a:extLst>
            </p:cNvPr>
            <p:cNvGrpSpPr>
              <a:grpSpLocks/>
            </p:cNvGrpSpPr>
            <p:nvPr/>
          </p:nvGrpSpPr>
          <p:grpSpPr bwMode="auto">
            <a:xfrm>
              <a:off x="5004897" y="3774127"/>
              <a:ext cx="288925" cy="381000"/>
              <a:chOff x="1911" y="2365"/>
              <a:chExt cx="156" cy="206"/>
            </a:xfrm>
          </p:grpSpPr>
          <p:sp>
            <p:nvSpPr>
              <p:cNvPr id="20" name="Freeform 75">
                <a:extLst>
                  <a:ext uri="{FF2B5EF4-FFF2-40B4-BE49-F238E27FC236}">
                    <a16:creationId xmlns:a16="http://schemas.microsoft.com/office/drawing/2014/main" id="{4EC1ECCF-498D-4E23-99A7-21A152D9A334}"/>
                  </a:ext>
                </a:extLst>
              </p:cNvPr>
              <p:cNvSpPr>
                <a:spLocks/>
              </p:cNvSpPr>
              <p:nvPr/>
            </p:nvSpPr>
            <p:spPr bwMode="auto">
              <a:xfrm>
                <a:off x="1917"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21" name="Freeform 76">
                <a:extLst>
                  <a:ext uri="{FF2B5EF4-FFF2-40B4-BE49-F238E27FC236}">
                    <a16:creationId xmlns:a16="http://schemas.microsoft.com/office/drawing/2014/main" id="{5BB1D51E-509E-4238-830A-3E55F3D9B76F}"/>
                  </a:ext>
                </a:extLst>
              </p:cNvPr>
              <p:cNvSpPr>
                <a:spLocks/>
              </p:cNvSpPr>
              <p:nvPr/>
            </p:nvSpPr>
            <p:spPr bwMode="auto">
              <a:xfrm>
                <a:off x="1911"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22" name="Freeform 77">
                <a:extLst>
                  <a:ext uri="{FF2B5EF4-FFF2-40B4-BE49-F238E27FC236}">
                    <a16:creationId xmlns:a16="http://schemas.microsoft.com/office/drawing/2014/main" id="{92279309-1426-4CA2-AF4B-482A35B91C99}"/>
                  </a:ext>
                </a:extLst>
              </p:cNvPr>
              <p:cNvSpPr>
                <a:spLocks/>
              </p:cNvSpPr>
              <p:nvPr/>
            </p:nvSpPr>
            <p:spPr bwMode="auto">
              <a:xfrm>
                <a:off x="1941" y="2403"/>
                <a:ext cx="96" cy="120"/>
              </a:xfrm>
              <a:custGeom>
                <a:avLst/>
                <a:gdLst>
                  <a:gd name="T0" fmla="*/ 2048 w 48"/>
                  <a:gd name="T1" fmla="*/ 1280 h 60"/>
                  <a:gd name="T2" fmla="*/ 1024 w 48"/>
                  <a:gd name="T3" fmla="*/ 1280 h 60"/>
                  <a:gd name="T4" fmla="*/ 0 w 48"/>
                  <a:gd name="T5" fmla="*/ 3584 h 60"/>
                  <a:gd name="T6" fmla="*/ 1536 w 48"/>
                  <a:gd name="T7" fmla="*/ 3840 h 60"/>
                  <a:gd name="T8" fmla="*/ 3072 w 48"/>
                  <a:gd name="T9" fmla="*/ 3584 h 60"/>
                  <a:gd name="T10" fmla="*/ 2048 w 48"/>
                  <a:gd name="T11" fmla="*/ 1280 h 60"/>
                  <a:gd name="T12" fmla="*/ 0 60000 65536"/>
                  <a:gd name="T13" fmla="*/ 0 60000 65536"/>
                  <a:gd name="T14" fmla="*/ 0 60000 65536"/>
                  <a:gd name="T15" fmla="*/ 0 60000 65536"/>
                  <a:gd name="T16" fmla="*/ 0 60000 65536"/>
                  <a:gd name="T17" fmla="*/ 0 60000 65536"/>
                  <a:gd name="T18" fmla="*/ 0 w 48"/>
                  <a:gd name="T19" fmla="*/ 0 h 60"/>
                  <a:gd name="T20" fmla="*/ 48 w 48"/>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48" h="60">
                    <a:moveTo>
                      <a:pt x="32" y="20"/>
                    </a:moveTo>
                    <a:cubicBezTo>
                      <a:pt x="32" y="0"/>
                      <a:pt x="16" y="0"/>
                      <a:pt x="16" y="20"/>
                    </a:cubicBezTo>
                    <a:cubicBezTo>
                      <a:pt x="16" y="48"/>
                      <a:pt x="0" y="48"/>
                      <a:pt x="0" y="56"/>
                    </a:cubicBezTo>
                    <a:cubicBezTo>
                      <a:pt x="24" y="60"/>
                      <a:pt x="24" y="60"/>
                      <a:pt x="24" y="60"/>
                    </a:cubicBezTo>
                    <a:cubicBezTo>
                      <a:pt x="48" y="56"/>
                      <a:pt x="48" y="56"/>
                      <a:pt x="48" y="56"/>
                    </a:cubicBezTo>
                    <a:cubicBezTo>
                      <a:pt x="48" y="48"/>
                      <a:pt x="32" y="48"/>
                      <a:pt x="32" y="20"/>
                    </a:cubicBezTo>
                    <a:close/>
                  </a:path>
                </a:pathLst>
              </a:custGeom>
              <a:solidFill>
                <a:schemeClr val="tx1"/>
              </a:solidFill>
              <a:ln w="9525">
                <a:noFill/>
                <a:round/>
                <a:headEnd/>
                <a:tailEnd/>
              </a:ln>
            </p:spPr>
            <p:txBody>
              <a:bodyPr/>
              <a:lstStyle/>
              <a:p>
                <a:endParaRPr lang="zh-CN" altLang="en-US"/>
              </a:p>
            </p:txBody>
          </p:sp>
          <p:sp>
            <p:nvSpPr>
              <p:cNvPr id="23" name="Freeform 80">
                <a:extLst>
                  <a:ext uri="{FF2B5EF4-FFF2-40B4-BE49-F238E27FC236}">
                    <a16:creationId xmlns:a16="http://schemas.microsoft.com/office/drawing/2014/main" id="{E22AAC5C-7B72-47EA-83EE-86E34F64A8F2}"/>
                  </a:ext>
                </a:extLst>
              </p:cNvPr>
              <p:cNvSpPr>
                <a:spLocks/>
              </p:cNvSpPr>
              <p:nvPr/>
            </p:nvSpPr>
            <p:spPr bwMode="auto">
              <a:xfrm>
                <a:off x="1935" y="2455"/>
                <a:ext cx="108" cy="42"/>
              </a:xfrm>
              <a:custGeom>
                <a:avLst/>
                <a:gdLst>
                  <a:gd name="T0" fmla="*/ 3008 w 54"/>
                  <a:gd name="T1" fmla="*/ 1280 h 21"/>
                  <a:gd name="T2" fmla="*/ 2880 w 54"/>
                  <a:gd name="T3" fmla="*/ 1280 h 21"/>
                  <a:gd name="T4" fmla="*/ 1728 w 54"/>
                  <a:gd name="T5" fmla="*/ 768 h 21"/>
                  <a:gd name="T6" fmla="*/ 576 w 54"/>
                  <a:gd name="T7" fmla="*/ 1280 h 21"/>
                  <a:gd name="T8" fmla="*/ 64 w 54"/>
                  <a:gd name="T9" fmla="*/ 1024 h 21"/>
                  <a:gd name="T10" fmla="*/ 320 w 54"/>
                  <a:gd name="T11" fmla="*/ 512 h 21"/>
                  <a:gd name="T12" fmla="*/ 1600 w 54"/>
                  <a:gd name="T13" fmla="*/ 0 h 21"/>
                  <a:gd name="T14" fmla="*/ 1856 w 54"/>
                  <a:gd name="T15" fmla="*/ 0 h 21"/>
                  <a:gd name="T16" fmla="*/ 3136 w 54"/>
                  <a:gd name="T17" fmla="*/ 512 h 21"/>
                  <a:gd name="T18" fmla="*/ 3392 w 54"/>
                  <a:gd name="T19" fmla="*/ 1024 h 21"/>
                  <a:gd name="T20" fmla="*/ 3008 w 54"/>
                  <a:gd name="T21" fmla="*/ 128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21"/>
                  <a:gd name="T35" fmla="*/ 54 w 54"/>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21">
                    <a:moveTo>
                      <a:pt x="47" y="20"/>
                    </a:moveTo>
                    <a:cubicBezTo>
                      <a:pt x="46" y="20"/>
                      <a:pt x="46" y="20"/>
                      <a:pt x="45" y="20"/>
                    </a:cubicBezTo>
                    <a:cubicBezTo>
                      <a:pt x="27" y="12"/>
                      <a:pt x="27" y="12"/>
                      <a:pt x="27" y="12"/>
                    </a:cubicBezTo>
                    <a:cubicBezTo>
                      <a:pt x="9" y="20"/>
                      <a:pt x="9" y="20"/>
                      <a:pt x="9" y="20"/>
                    </a:cubicBezTo>
                    <a:cubicBezTo>
                      <a:pt x="6" y="21"/>
                      <a:pt x="3" y="19"/>
                      <a:pt x="1" y="16"/>
                    </a:cubicBezTo>
                    <a:cubicBezTo>
                      <a:pt x="0" y="13"/>
                      <a:pt x="2" y="10"/>
                      <a:pt x="5" y="8"/>
                    </a:cubicBezTo>
                    <a:cubicBezTo>
                      <a:pt x="25" y="0"/>
                      <a:pt x="25" y="0"/>
                      <a:pt x="25" y="0"/>
                    </a:cubicBezTo>
                    <a:cubicBezTo>
                      <a:pt x="26" y="0"/>
                      <a:pt x="28" y="0"/>
                      <a:pt x="29" y="0"/>
                    </a:cubicBezTo>
                    <a:cubicBezTo>
                      <a:pt x="49" y="8"/>
                      <a:pt x="49" y="8"/>
                      <a:pt x="49" y="8"/>
                    </a:cubicBezTo>
                    <a:cubicBezTo>
                      <a:pt x="52" y="10"/>
                      <a:pt x="54" y="13"/>
                      <a:pt x="53" y="16"/>
                    </a:cubicBezTo>
                    <a:cubicBezTo>
                      <a:pt x="52" y="19"/>
                      <a:pt x="49" y="20"/>
                      <a:pt x="47" y="20"/>
                    </a:cubicBezTo>
                    <a:close/>
                  </a:path>
                </a:pathLst>
              </a:custGeom>
              <a:solidFill>
                <a:schemeClr val="tx1"/>
              </a:solidFill>
              <a:ln w="9525">
                <a:noFill/>
                <a:round/>
                <a:headEnd/>
                <a:tailEnd/>
              </a:ln>
            </p:spPr>
            <p:txBody>
              <a:bodyPr/>
              <a:lstStyle/>
              <a:p>
                <a:endParaRPr lang="zh-CN" altLang="en-US"/>
              </a:p>
            </p:txBody>
          </p:sp>
          <p:sp>
            <p:nvSpPr>
              <p:cNvPr id="24" name="Freeform 81">
                <a:extLst>
                  <a:ext uri="{FF2B5EF4-FFF2-40B4-BE49-F238E27FC236}">
                    <a16:creationId xmlns:a16="http://schemas.microsoft.com/office/drawing/2014/main" id="{8193CD94-E0C9-4D47-85AC-E35BC7F8AD3C}"/>
                  </a:ext>
                </a:extLst>
              </p:cNvPr>
              <p:cNvSpPr>
                <a:spLocks/>
              </p:cNvSpPr>
              <p:nvPr/>
            </p:nvSpPr>
            <p:spPr bwMode="auto">
              <a:xfrm>
                <a:off x="1951" y="2381"/>
                <a:ext cx="76" cy="92"/>
              </a:xfrm>
              <a:custGeom>
                <a:avLst/>
                <a:gdLst>
                  <a:gd name="T0" fmla="*/ 2432 w 38"/>
                  <a:gd name="T1" fmla="*/ 1728 h 46"/>
                  <a:gd name="T2" fmla="*/ 1216 w 38"/>
                  <a:gd name="T3" fmla="*/ 2944 h 46"/>
                  <a:gd name="T4" fmla="*/ 0 w 38"/>
                  <a:gd name="T5" fmla="*/ 1728 h 46"/>
                  <a:gd name="T6" fmla="*/ 1216 w 38"/>
                  <a:gd name="T7" fmla="*/ 0 h 46"/>
                  <a:gd name="T8" fmla="*/ 2432 w 38"/>
                  <a:gd name="T9" fmla="*/ 1728 h 46"/>
                  <a:gd name="T10" fmla="*/ 0 60000 65536"/>
                  <a:gd name="T11" fmla="*/ 0 60000 65536"/>
                  <a:gd name="T12" fmla="*/ 0 60000 65536"/>
                  <a:gd name="T13" fmla="*/ 0 60000 65536"/>
                  <a:gd name="T14" fmla="*/ 0 60000 65536"/>
                  <a:gd name="T15" fmla="*/ 0 w 38"/>
                  <a:gd name="T16" fmla="*/ 0 h 46"/>
                  <a:gd name="T17" fmla="*/ 38 w 38"/>
                  <a:gd name="T18" fmla="*/ 46 h 46"/>
                </a:gdLst>
                <a:ahLst/>
                <a:cxnLst>
                  <a:cxn ang="T10">
                    <a:pos x="T0" y="T1"/>
                  </a:cxn>
                  <a:cxn ang="T11">
                    <a:pos x="T2" y="T3"/>
                  </a:cxn>
                  <a:cxn ang="T12">
                    <a:pos x="T4" y="T5"/>
                  </a:cxn>
                  <a:cxn ang="T13">
                    <a:pos x="T6" y="T7"/>
                  </a:cxn>
                  <a:cxn ang="T14">
                    <a:pos x="T8" y="T9"/>
                  </a:cxn>
                </a:cxnLst>
                <a:rect l="T15" t="T16" r="T17" b="T18"/>
                <a:pathLst>
                  <a:path w="38" h="46">
                    <a:moveTo>
                      <a:pt x="38" y="27"/>
                    </a:moveTo>
                    <a:cubicBezTo>
                      <a:pt x="38" y="41"/>
                      <a:pt x="27" y="46"/>
                      <a:pt x="19" y="46"/>
                    </a:cubicBezTo>
                    <a:cubicBezTo>
                      <a:pt x="11" y="46"/>
                      <a:pt x="0" y="41"/>
                      <a:pt x="0" y="27"/>
                    </a:cubicBezTo>
                    <a:cubicBezTo>
                      <a:pt x="0" y="19"/>
                      <a:pt x="19" y="0"/>
                      <a:pt x="19" y="0"/>
                    </a:cubicBezTo>
                    <a:cubicBezTo>
                      <a:pt x="19" y="0"/>
                      <a:pt x="38" y="19"/>
                      <a:pt x="38" y="27"/>
                    </a:cubicBezTo>
                    <a:close/>
                  </a:path>
                </a:pathLst>
              </a:custGeom>
              <a:solidFill>
                <a:schemeClr val="tx1"/>
              </a:solidFill>
              <a:ln w="9525">
                <a:noFill/>
                <a:round/>
                <a:headEnd/>
                <a:tailEnd/>
              </a:ln>
            </p:spPr>
            <p:txBody>
              <a:bodyPr/>
              <a:lstStyle/>
              <a:p>
                <a:endParaRPr lang="zh-CN" altLang="en-US"/>
              </a:p>
            </p:txBody>
          </p:sp>
          <p:sp>
            <p:nvSpPr>
              <p:cNvPr id="25" name="Oval 82">
                <a:extLst>
                  <a:ext uri="{FF2B5EF4-FFF2-40B4-BE49-F238E27FC236}">
                    <a16:creationId xmlns:a16="http://schemas.microsoft.com/office/drawing/2014/main" id="{265554E1-4C80-4492-B3D4-1E160EFDF535}"/>
                  </a:ext>
                </a:extLst>
              </p:cNvPr>
              <p:cNvSpPr>
                <a:spLocks noChangeArrowheads="1"/>
              </p:cNvSpPr>
              <p:nvPr/>
            </p:nvSpPr>
            <p:spPr bwMode="auto">
              <a:xfrm>
                <a:off x="1975" y="2365"/>
                <a:ext cx="28" cy="28"/>
              </a:xfrm>
              <a:prstGeom prst="ellipse">
                <a:avLst/>
              </a:prstGeom>
              <a:solidFill>
                <a:schemeClr val="tx1"/>
              </a:solidFill>
              <a:ln w="9525">
                <a:noFill/>
                <a:round/>
                <a:headEnd/>
                <a:tailEnd/>
              </a:ln>
            </p:spPr>
            <p:txBody>
              <a:bodyPr/>
              <a:lstStyle/>
              <a:p>
                <a:endParaRPr lang="zh-CN" altLang="en-US" sz="1900" b="1"/>
              </a:p>
            </p:txBody>
          </p:sp>
        </p:grpSp>
      </p:grpSp>
      <p:grpSp>
        <p:nvGrpSpPr>
          <p:cNvPr id="26" name="组合 25">
            <a:extLst>
              <a:ext uri="{FF2B5EF4-FFF2-40B4-BE49-F238E27FC236}">
                <a16:creationId xmlns:a16="http://schemas.microsoft.com/office/drawing/2014/main" id="{1CA96EFF-45A6-44BB-84FF-9D09FDEDBEA6}"/>
              </a:ext>
            </a:extLst>
          </p:cNvPr>
          <p:cNvGrpSpPr>
            <a:grpSpLocks/>
          </p:cNvGrpSpPr>
          <p:nvPr/>
        </p:nvGrpSpPr>
        <p:grpSpPr bwMode="auto">
          <a:xfrm>
            <a:off x="5943517" y="3682014"/>
            <a:ext cx="538162" cy="538162"/>
            <a:chOff x="8237295" y="3699804"/>
            <a:chExt cx="538709" cy="538709"/>
          </a:xfrm>
        </p:grpSpPr>
        <p:sp>
          <p:nvSpPr>
            <p:cNvPr id="27" name="矩形 26">
              <a:extLst>
                <a:ext uri="{FF2B5EF4-FFF2-40B4-BE49-F238E27FC236}">
                  <a16:creationId xmlns:a16="http://schemas.microsoft.com/office/drawing/2014/main" id="{D662AAA2-2186-4635-918C-D38312DBDF44}"/>
                </a:ext>
              </a:extLst>
            </p:cNvPr>
            <p:cNvSpPr/>
            <p:nvPr/>
          </p:nvSpPr>
          <p:spPr>
            <a:xfrm>
              <a:off x="8237295" y="3699804"/>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28" name="Group 103">
              <a:extLst>
                <a:ext uri="{FF2B5EF4-FFF2-40B4-BE49-F238E27FC236}">
                  <a16:creationId xmlns:a16="http://schemas.microsoft.com/office/drawing/2014/main" id="{1CD70A42-CA6D-4DA9-AAC8-48BF58FE7078}"/>
                </a:ext>
              </a:extLst>
            </p:cNvPr>
            <p:cNvGrpSpPr>
              <a:grpSpLocks/>
            </p:cNvGrpSpPr>
            <p:nvPr/>
          </p:nvGrpSpPr>
          <p:grpSpPr bwMode="auto">
            <a:xfrm>
              <a:off x="8359717" y="3761181"/>
              <a:ext cx="288925" cy="381000"/>
              <a:chOff x="2279" y="2365"/>
              <a:chExt cx="156" cy="206"/>
            </a:xfrm>
          </p:grpSpPr>
          <p:sp>
            <p:nvSpPr>
              <p:cNvPr id="29" name="Freeform 72">
                <a:extLst>
                  <a:ext uri="{FF2B5EF4-FFF2-40B4-BE49-F238E27FC236}">
                    <a16:creationId xmlns:a16="http://schemas.microsoft.com/office/drawing/2014/main" id="{8068B9DD-1E6F-409A-9EB3-5FC3D8B61312}"/>
                  </a:ext>
                </a:extLst>
              </p:cNvPr>
              <p:cNvSpPr>
                <a:spLocks/>
              </p:cNvSpPr>
              <p:nvPr/>
            </p:nvSpPr>
            <p:spPr bwMode="auto">
              <a:xfrm>
                <a:off x="2309"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bg1"/>
              </a:solidFill>
              <a:ln w="9525">
                <a:noFill/>
                <a:round/>
                <a:headEnd/>
                <a:tailEnd/>
              </a:ln>
            </p:spPr>
            <p:txBody>
              <a:bodyPr/>
              <a:lstStyle/>
              <a:p>
                <a:endParaRPr lang="zh-CN" altLang="en-US"/>
              </a:p>
            </p:txBody>
          </p:sp>
          <p:sp>
            <p:nvSpPr>
              <p:cNvPr id="30" name="Oval 83">
                <a:extLst>
                  <a:ext uri="{FF2B5EF4-FFF2-40B4-BE49-F238E27FC236}">
                    <a16:creationId xmlns:a16="http://schemas.microsoft.com/office/drawing/2014/main" id="{3F95B718-3431-4ACF-AF5C-BD40754585D7}"/>
                  </a:ext>
                </a:extLst>
              </p:cNvPr>
              <p:cNvSpPr>
                <a:spLocks noChangeArrowheads="1"/>
              </p:cNvSpPr>
              <p:nvPr/>
            </p:nvSpPr>
            <p:spPr bwMode="auto">
              <a:xfrm>
                <a:off x="2343" y="2365"/>
                <a:ext cx="28" cy="28"/>
              </a:xfrm>
              <a:prstGeom prst="ellipse">
                <a:avLst/>
              </a:prstGeom>
              <a:solidFill>
                <a:schemeClr val="bg1"/>
              </a:solidFill>
              <a:ln w="9525">
                <a:noFill/>
                <a:round/>
                <a:headEnd/>
                <a:tailEnd/>
              </a:ln>
            </p:spPr>
            <p:txBody>
              <a:bodyPr/>
              <a:lstStyle/>
              <a:p>
                <a:endParaRPr lang="zh-CN" altLang="en-US" sz="1900" b="1"/>
              </a:p>
            </p:txBody>
          </p:sp>
          <p:sp>
            <p:nvSpPr>
              <p:cNvPr id="31" name="Oval 84">
                <a:extLst>
                  <a:ext uri="{FF2B5EF4-FFF2-40B4-BE49-F238E27FC236}">
                    <a16:creationId xmlns:a16="http://schemas.microsoft.com/office/drawing/2014/main" id="{7DBE4E0E-9268-410F-8CD4-8C65B0CC2CC4}"/>
                  </a:ext>
                </a:extLst>
              </p:cNvPr>
              <p:cNvSpPr>
                <a:spLocks noChangeArrowheads="1"/>
              </p:cNvSpPr>
              <p:nvPr/>
            </p:nvSpPr>
            <p:spPr bwMode="auto">
              <a:xfrm>
                <a:off x="2391" y="2381"/>
                <a:ext cx="28" cy="28"/>
              </a:xfrm>
              <a:prstGeom prst="ellipse">
                <a:avLst/>
              </a:prstGeom>
              <a:solidFill>
                <a:schemeClr val="bg1"/>
              </a:solidFill>
              <a:ln w="9525">
                <a:noFill/>
                <a:round/>
                <a:headEnd/>
                <a:tailEnd/>
              </a:ln>
            </p:spPr>
            <p:txBody>
              <a:bodyPr/>
              <a:lstStyle/>
              <a:p>
                <a:endParaRPr lang="zh-CN" altLang="en-US" sz="1900" b="1"/>
              </a:p>
            </p:txBody>
          </p:sp>
          <p:sp>
            <p:nvSpPr>
              <p:cNvPr id="32" name="Oval 85">
                <a:extLst>
                  <a:ext uri="{FF2B5EF4-FFF2-40B4-BE49-F238E27FC236}">
                    <a16:creationId xmlns:a16="http://schemas.microsoft.com/office/drawing/2014/main" id="{D19920C5-E027-4427-BCF8-5428B21F5BFB}"/>
                  </a:ext>
                </a:extLst>
              </p:cNvPr>
              <p:cNvSpPr>
                <a:spLocks noChangeArrowheads="1"/>
              </p:cNvSpPr>
              <p:nvPr/>
            </p:nvSpPr>
            <p:spPr bwMode="auto">
              <a:xfrm>
                <a:off x="2295" y="2381"/>
                <a:ext cx="28" cy="28"/>
              </a:xfrm>
              <a:prstGeom prst="ellipse">
                <a:avLst/>
              </a:prstGeom>
              <a:solidFill>
                <a:schemeClr val="bg1"/>
              </a:solidFill>
              <a:ln w="9525">
                <a:noFill/>
                <a:round/>
                <a:headEnd/>
                <a:tailEnd/>
              </a:ln>
            </p:spPr>
            <p:txBody>
              <a:bodyPr/>
              <a:lstStyle/>
              <a:p>
                <a:endParaRPr lang="zh-CN" altLang="en-US" sz="1900" b="1"/>
              </a:p>
            </p:txBody>
          </p:sp>
          <p:sp>
            <p:nvSpPr>
              <p:cNvPr id="33" name="Freeform 86">
                <a:extLst>
                  <a:ext uri="{FF2B5EF4-FFF2-40B4-BE49-F238E27FC236}">
                    <a16:creationId xmlns:a16="http://schemas.microsoft.com/office/drawing/2014/main" id="{AFA8F5E5-C221-4F12-B58A-909604DF48F8}"/>
                  </a:ext>
                </a:extLst>
              </p:cNvPr>
              <p:cNvSpPr>
                <a:spLocks/>
              </p:cNvSpPr>
              <p:nvPr/>
            </p:nvSpPr>
            <p:spPr bwMode="auto">
              <a:xfrm>
                <a:off x="2285"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34" name="Freeform 87">
                <a:extLst>
                  <a:ext uri="{FF2B5EF4-FFF2-40B4-BE49-F238E27FC236}">
                    <a16:creationId xmlns:a16="http://schemas.microsoft.com/office/drawing/2014/main" id="{836CA159-7A56-4817-8C1D-B56609FF39EC}"/>
                  </a:ext>
                </a:extLst>
              </p:cNvPr>
              <p:cNvSpPr>
                <a:spLocks/>
              </p:cNvSpPr>
              <p:nvPr/>
            </p:nvSpPr>
            <p:spPr bwMode="auto">
              <a:xfrm>
                <a:off x="2279"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35" name="Freeform 88">
                <a:extLst>
                  <a:ext uri="{FF2B5EF4-FFF2-40B4-BE49-F238E27FC236}">
                    <a16:creationId xmlns:a16="http://schemas.microsoft.com/office/drawing/2014/main" id="{E32E2FD7-B016-4A45-87F0-B1412CFD2AA1}"/>
                  </a:ext>
                </a:extLst>
              </p:cNvPr>
              <p:cNvSpPr>
                <a:spLocks/>
              </p:cNvSpPr>
              <p:nvPr/>
            </p:nvSpPr>
            <p:spPr bwMode="auto">
              <a:xfrm>
                <a:off x="2309"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bg1"/>
              </a:solidFill>
              <a:ln w="9525">
                <a:noFill/>
                <a:round/>
                <a:headEnd/>
                <a:tailEnd/>
              </a:ln>
            </p:spPr>
            <p:txBody>
              <a:bodyPr/>
              <a:lstStyle/>
              <a:p>
                <a:endParaRPr lang="zh-CN" altLang="en-US"/>
              </a:p>
            </p:txBody>
          </p:sp>
          <p:sp>
            <p:nvSpPr>
              <p:cNvPr id="36" name="Freeform 89">
                <a:extLst>
                  <a:ext uri="{FF2B5EF4-FFF2-40B4-BE49-F238E27FC236}">
                    <a16:creationId xmlns:a16="http://schemas.microsoft.com/office/drawing/2014/main" id="{1B006F2B-553D-435B-B8F8-647F246359AF}"/>
                  </a:ext>
                </a:extLst>
              </p:cNvPr>
              <p:cNvSpPr>
                <a:spLocks/>
              </p:cNvSpPr>
              <p:nvPr/>
            </p:nvSpPr>
            <p:spPr bwMode="auto">
              <a:xfrm>
                <a:off x="2301" y="2389"/>
                <a:ext cx="112" cy="54"/>
              </a:xfrm>
              <a:custGeom>
                <a:avLst/>
                <a:gdLst>
                  <a:gd name="T0" fmla="*/ 112 w 112"/>
                  <a:gd name="T1" fmla="*/ 10 h 54"/>
                  <a:gd name="T2" fmla="*/ 90 w 112"/>
                  <a:gd name="T3" fmla="*/ 32 h 54"/>
                  <a:gd name="T4" fmla="*/ 56 w 112"/>
                  <a:gd name="T5" fmla="*/ 0 h 54"/>
                  <a:gd name="T6" fmla="*/ 22 w 112"/>
                  <a:gd name="T7" fmla="*/ 32 h 54"/>
                  <a:gd name="T8" fmla="*/ 0 w 112"/>
                  <a:gd name="T9" fmla="*/ 10 h 54"/>
                  <a:gd name="T10" fmla="*/ 0 w 112"/>
                  <a:gd name="T11" fmla="*/ 30 h 54"/>
                  <a:gd name="T12" fmla="*/ 24 w 112"/>
                  <a:gd name="T13" fmla="*/ 54 h 54"/>
                  <a:gd name="T14" fmla="*/ 88 w 112"/>
                  <a:gd name="T15" fmla="*/ 54 h 54"/>
                  <a:gd name="T16" fmla="*/ 112 w 112"/>
                  <a:gd name="T17" fmla="*/ 30 h 54"/>
                  <a:gd name="T18" fmla="*/ 112 w 112"/>
                  <a:gd name="T19" fmla="*/ 1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2"/>
                  <a:gd name="T31" fmla="*/ 0 h 54"/>
                  <a:gd name="T32" fmla="*/ 112 w 112"/>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2" h="54">
                    <a:moveTo>
                      <a:pt x="112" y="10"/>
                    </a:moveTo>
                    <a:lnTo>
                      <a:pt x="90" y="32"/>
                    </a:lnTo>
                    <a:lnTo>
                      <a:pt x="56" y="0"/>
                    </a:lnTo>
                    <a:lnTo>
                      <a:pt x="22" y="32"/>
                    </a:lnTo>
                    <a:lnTo>
                      <a:pt x="0" y="10"/>
                    </a:lnTo>
                    <a:lnTo>
                      <a:pt x="0" y="30"/>
                    </a:lnTo>
                    <a:lnTo>
                      <a:pt x="24" y="54"/>
                    </a:lnTo>
                    <a:lnTo>
                      <a:pt x="88" y="54"/>
                    </a:lnTo>
                    <a:lnTo>
                      <a:pt x="112" y="30"/>
                    </a:lnTo>
                    <a:lnTo>
                      <a:pt x="112" y="10"/>
                    </a:lnTo>
                    <a:close/>
                  </a:path>
                </a:pathLst>
              </a:custGeom>
              <a:solidFill>
                <a:schemeClr val="bg1"/>
              </a:solidFill>
              <a:ln w="9525">
                <a:noFill/>
                <a:round/>
                <a:headEnd/>
                <a:tailEnd/>
              </a:ln>
            </p:spPr>
            <p:txBody>
              <a:bodyPr/>
              <a:lstStyle/>
              <a:p>
                <a:endParaRPr lang="zh-CN" altLang="en-US"/>
              </a:p>
            </p:txBody>
          </p:sp>
        </p:grpSp>
      </p:grpSp>
      <p:grpSp>
        <p:nvGrpSpPr>
          <p:cNvPr id="37" name="组合 36">
            <a:extLst>
              <a:ext uri="{FF2B5EF4-FFF2-40B4-BE49-F238E27FC236}">
                <a16:creationId xmlns:a16="http://schemas.microsoft.com/office/drawing/2014/main" id="{7D642E1A-53B5-4B6E-A8B9-65B525524A56}"/>
              </a:ext>
            </a:extLst>
          </p:cNvPr>
          <p:cNvGrpSpPr>
            <a:grpSpLocks/>
          </p:cNvGrpSpPr>
          <p:nvPr/>
        </p:nvGrpSpPr>
        <p:grpSpPr bwMode="auto">
          <a:xfrm>
            <a:off x="5943517" y="2551714"/>
            <a:ext cx="538162" cy="538162"/>
            <a:chOff x="8237295" y="2570251"/>
            <a:chExt cx="538709" cy="538709"/>
          </a:xfrm>
        </p:grpSpPr>
        <p:sp>
          <p:nvSpPr>
            <p:cNvPr id="38" name="矩形 37">
              <a:extLst>
                <a:ext uri="{FF2B5EF4-FFF2-40B4-BE49-F238E27FC236}">
                  <a16:creationId xmlns:a16="http://schemas.microsoft.com/office/drawing/2014/main" id="{1AD0FE7B-F3BE-485B-A4DB-7EC09F5A2C64}"/>
                </a:ext>
              </a:extLst>
            </p:cNvPr>
            <p:cNvSpPr/>
            <p:nvPr/>
          </p:nvSpPr>
          <p:spPr>
            <a:xfrm>
              <a:off x="8237295" y="2570251"/>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39" name="Group 104">
              <a:extLst>
                <a:ext uri="{FF2B5EF4-FFF2-40B4-BE49-F238E27FC236}">
                  <a16:creationId xmlns:a16="http://schemas.microsoft.com/office/drawing/2014/main" id="{1C272646-7C77-4787-918E-8281C311B49D}"/>
                </a:ext>
              </a:extLst>
            </p:cNvPr>
            <p:cNvGrpSpPr>
              <a:grpSpLocks/>
            </p:cNvGrpSpPr>
            <p:nvPr/>
          </p:nvGrpSpPr>
          <p:grpSpPr bwMode="auto">
            <a:xfrm>
              <a:off x="8365797" y="2635485"/>
              <a:ext cx="288925" cy="381000"/>
              <a:chOff x="2647" y="2365"/>
              <a:chExt cx="156" cy="206"/>
            </a:xfrm>
          </p:grpSpPr>
          <p:sp>
            <p:nvSpPr>
              <p:cNvPr id="40" name="Freeform 90">
                <a:extLst>
                  <a:ext uri="{FF2B5EF4-FFF2-40B4-BE49-F238E27FC236}">
                    <a16:creationId xmlns:a16="http://schemas.microsoft.com/office/drawing/2014/main" id="{4F1A10F2-1431-4C7B-BAFF-3C6531324FC3}"/>
                  </a:ext>
                </a:extLst>
              </p:cNvPr>
              <p:cNvSpPr>
                <a:spLocks/>
              </p:cNvSpPr>
              <p:nvPr/>
            </p:nvSpPr>
            <p:spPr bwMode="auto">
              <a:xfrm>
                <a:off x="2677"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tx1"/>
              </a:solidFill>
              <a:ln w="9525">
                <a:noFill/>
                <a:round/>
                <a:headEnd/>
                <a:tailEnd/>
              </a:ln>
            </p:spPr>
            <p:txBody>
              <a:bodyPr/>
              <a:lstStyle/>
              <a:p>
                <a:endParaRPr lang="zh-CN" altLang="en-US"/>
              </a:p>
            </p:txBody>
          </p:sp>
          <p:sp>
            <p:nvSpPr>
              <p:cNvPr id="41" name="Oval 91">
                <a:extLst>
                  <a:ext uri="{FF2B5EF4-FFF2-40B4-BE49-F238E27FC236}">
                    <a16:creationId xmlns:a16="http://schemas.microsoft.com/office/drawing/2014/main" id="{993EBC28-2370-44F0-92C9-A6539A355FCB}"/>
                  </a:ext>
                </a:extLst>
              </p:cNvPr>
              <p:cNvSpPr>
                <a:spLocks noChangeArrowheads="1"/>
              </p:cNvSpPr>
              <p:nvPr/>
            </p:nvSpPr>
            <p:spPr bwMode="auto">
              <a:xfrm>
                <a:off x="2711" y="2365"/>
                <a:ext cx="28" cy="28"/>
              </a:xfrm>
              <a:prstGeom prst="ellipse">
                <a:avLst/>
              </a:prstGeom>
              <a:solidFill>
                <a:schemeClr val="tx1"/>
              </a:solidFill>
              <a:ln w="9525">
                <a:noFill/>
                <a:round/>
                <a:headEnd/>
                <a:tailEnd/>
              </a:ln>
            </p:spPr>
            <p:txBody>
              <a:bodyPr/>
              <a:lstStyle/>
              <a:p>
                <a:endParaRPr lang="zh-CN" altLang="en-US" sz="1900" b="1"/>
              </a:p>
            </p:txBody>
          </p:sp>
          <p:sp>
            <p:nvSpPr>
              <p:cNvPr id="42" name="Freeform 92">
                <a:extLst>
                  <a:ext uri="{FF2B5EF4-FFF2-40B4-BE49-F238E27FC236}">
                    <a16:creationId xmlns:a16="http://schemas.microsoft.com/office/drawing/2014/main" id="{A3841F32-5EC9-45B9-A96A-02482B29B21C}"/>
                  </a:ext>
                </a:extLst>
              </p:cNvPr>
              <p:cNvSpPr>
                <a:spLocks/>
              </p:cNvSpPr>
              <p:nvPr/>
            </p:nvSpPr>
            <p:spPr bwMode="auto">
              <a:xfrm>
                <a:off x="2653"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43" name="Freeform 93">
                <a:extLst>
                  <a:ext uri="{FF2B5EF4-FFF2-40B4-BE49-F238E27FC236}">
                    <a16:creationId xmlns:a16="http://schemas.microsoft.com/office/drawing/2014/main" id="{C2405502-5A5F-4EE6-AF6C-A647666A7C87}"/>
                  </a:ext>
                </a:extLst>
              </p:cNvPr>
              <p:cNvSpPr>
                <a:spLocks/>
              </p:cNvSpPr>
              <p:nvPr/>
            </p:nvSpPr>
            <p:spPr bwMode="auto">
              <a:xfrm>
                <a:off x="2647"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44" name="Freeform 94">
                <a:extLst>
                  <a:ext uri="{FF2B5EF4-FFF2-40B4-BE49-F238E27FC236}">
                    <a16:creationId xmlns:a16="http://schemas.microsoft.com/office/drawing/2014/main" id="{3F01ED23-A975-4CEF-B216-54558B7F1AAB}"/>
                  </a:ext>
                </a:extLst>
              </p:cNvPr>
              <p:cNvSpPr>
                <a:spLocks/>
              </p:cNvSpPr>
              <p:nvPr/>
            </p:nvSpPr>
            <p:spPr bwMode="auto">
              <a:xfrm>
                <a:off x="2657" y="2395"/>
                <a:ext cx="136" cy="48"/>
              </a:xfrm>
              <a:custGeom>
                <a:avLst/>
                <a:gdLst>
                  <a:gd name="T0" fmla="*/ 512 w 68"/>
                  <a:gd name="T1" fmla="*/ 960 h 24"/>
                  <a:gd name="T2" fmla="*/ 320 w 68"/>
                  <a:gd name="T3" fmla="*/ 0 h 24"/>
                  <a:gd name="T4" fmla="*/ 4032 w 68"/>
                  <a:gd name="T5" fmla="*/ 0 h 24"/>
                  <a:gd name="T6" fmla="*/ 3840 w 68"/>
                  <a:gd name="T7" fmla="*/ 960 h 24"/>
                  <a:gd name="T8" fmla="*/ 3584 w 68"/>
                  <a:gd name="T9" fmla="*/ 1216 h 24"/>
                  <a:gd name="T10" fmla="*/ 3072 w 68"/>
                  <a:gd name="T11" fmla="*/ 1536 h 24"/>
                  <a:gd name="T12" fmla="*/ 1280 w 68"/>
                  <a:gd name="T13" fmla="*/ 1536 h 24"/>
                  <a:gd name="T14" fmla="*/ 768 w 68"/>
                  <a:gd name="T15" fmla="*/ 1216 h 24"/>
                  <a:gd name="T16" fmla="*/ 512 w 68"/>
                  <a:gd name="T17" fmla="*/ 96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
                  <a:gd name="T28" fmla="*/ 0 h 24"/>
                  <a:gd name="T29" fmla="*/ 68 w 6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 h="24">
                    <a:moveTo>
                      <a:pt x="8" y="15"/>
                    </a:moveTo>
                    <a:cubicBezTo>
                      <a:pt x="2" y="8"/>
                      <a:pt x="0" y="0"/>
                      <a:pt x="5" y="0"/>
                    </a:cubicBezTo>
                    <a:cubicBezTo>
                      <a:pt x="63" y="0"/>
                      <a:pt x="63" y="0"/>
                      <a:pt x="63" y="0"/>
                    </a:cubicBezTo>
                    <a:cubicBezTo>
                      <a:pt x="68" y="0"/>
                      <a:pt x="66" y="8"/>
                      <a:pt x="60" y="15"/>
                    </a:cubicBezTo>
                    <a:cubicBezTo>
                      <a:pt x="56" y="19"/>
                      <a:pt x="56" y="19"/>
                      <a:pt x="56" y="19"/>
                    </a:cubicBezTo>
                    <a:cubicBezTo>
                      <a:pt x="54" y="22"/>
                      <a:pt x="50" y="24"/>
                      <a:pt x="48" y="24"/>
                    </a:cubicBezTo>
                    <a:cubicBezTo>
                      <a:pt x="20" y="24"/>
                      <a:pt x="20" y="24"/>
                      <a:pt x="20" y="24"/>
                    </a:cubicBezTo>
                    <a:cubicBezTo>
                      <a:pt x="18" y="24"/>
                      <a:pt x="14" y="22"/>
                      <a:pt x="12" y="19"/>
                    </a:cubicBezTo>
                    <a:lnTo>
                      <a:pt x="8" y="15"/>
                    </a:lnTo>
                    <a:close/>
                  </a:path>
                </a:pathLst>
              </a:custGeom>
              <a:solidFill>
                <a:schemeClr val="tx1"/>
              </a:solidFill>
              <a:ln w="9525">
                <a:noFill/>
                <a:round/>
                <a:headEnd/>
                <a:tailEnd/>
              </a:ln>
            </p:spPr>
            <p:txBody>
              <a:bodyPr/>
              <a:lstStyle/>
              <a:p>
                <a:endParaRPr lang="zh-CN" altLang="en-US"/>
              </a:p>
            </p:txBody>
          </p:sp>
          <p:sp>
            <p:nvSpPr>
              <p:cNvPr id="45" name="Freeform 95">
                <a:extLst>
                  <a:ext uri="{FF2B5EF4-FFF2-40B4-BE49-F238E27FC236}">
                    <a16:creationId xmlns:a16="http://schemas.microsoft.com/office/drawing/2014/main" id="{23028C5F-D598-4B43-8758-A33830B20FCF}"/>
                  </a:ext>
                </a:extLst>
              </p:cNvPr>
              <p:cNvSpPr>
                <a:spLocks/>
              </p:cNvSpPr>
              <p:nvPr/>
            </p:nvSpPr>
            <p:spPr bwMode="auto">
              <a:xfrm>
                <a:off x="2677"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tx1"/>
              </a:solidFill>
              <a:ln w="9525">
                <a:noFill/>
                <a:round/>
                <a:headEnd/>
                <a:tailEnd/>
              </a:ln>
            </p:spPr>
            <p:txBody>
              <a:bodyPr/>
              <a:lstStyle/>
              <a:p>
                <a:endParaRPr lang="zh-CN" altLang="en-US"/>
              </a:p>
            </p:txBody>
          </p:sp>
        </p:grpSp>
      </p:grpSp>
      <p:grpSp>
        <p:nvGrpSpPr>
          <p:cNvPr id="46" name="组合 45">
            <a:extLst>
              <a:ext uri="{FF2B5EF4-FFF2-40B4-BE49-F238E27FC236}">
                <a16:creationId xmlns:a16="http://schemas.microsoft.com/office/drawing/2014/main" id="{6047E5F9-EFC5-4D53-9BD3-A1AB4A13CE09}"/>
              </a:ext>
            </a:extLst>
          </p:cNvPr>
          <p:cNvGrpSpPr>
            <a:grpSpLocks/>
          </p:cNvGrpSpPr>
          <p:nvPr/>
        </p:nvGrpSpPr>
        <p:grpSpPr bwMode="auto">
          <a:xfrm>
            <a:off x="2560369" y="4756751"/>
            <a:ext cx="538163" cy="538162"/>
            <a:chOff x="4870151" y="2570251"/>
            <a:chExt cx="538709" cy="538709"/>
          </a:xfrm>
        </p:grpSpPr>
        <p:sp>
          <p:nvSpPr>
            <p:cNvPr id="47" name="矩形 46">
              <a:extLst>
                <a:ext uri="{FF2B5EF4-FFF2-40B4-BE49-F238E27FC236}">
                  <a16:creationId xmlns:a16="http://schemas.microsoft.com/office/drawing/2014/main" id="{48FBA8D0-6181-4938-8A32-F63213152208}"/>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48" name="Group 101">
              <a:extLst>
                <a:ext uri="{FF2B5EF4-FFF2-40B4-BE49-F238E27FC236}">
                  <a16:creationId xmlns:a16="http://schemas.microsoft.com/office/drawing/2014/main" id="{28A3E36F-D661-4A5D-88D7-9216BD4455D2}"/>
                </a:ext>
              </a:extLst>
            </p:cNvPr>
            <p:cNvGrpSpPr>
              <a:grpSpLocks/>
            </p:cNvGrpSpPr>
            <p:nvPr/>
          </p:nvGrpSpPr>
          <p:grpSpPr bwMode="auto">
            <a:xfrm>
              <a:off x="4993784" y="2661805"/>
              <a:ext cx="288925" cy="355600"/>
              <a:chOff x="1543" y="2379"/>
              <a:chExt cx="156" cy="192"/>
            </a:xfrm>
          </p:grpSpPr>
          <p:sp>
            <p:nvSpPr>
              <p:cNvPr id="49" name="Freeform 70">
                <a:extLst>
                  <a:ext uri="{FF2B5EF4-FFF2-40B4-BE49-F238E27FC236}">
                    <a16:creationId xmlns:a16="http://schemas.microsoft.com/office/drawing/2014/main" id="{946A39A1-DF34-45CE-8DC7-285AA0AF1FE6}"/>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50" name="Freeform 71">
                <a:extLst>
                  <a:ext uri="{FF2B5EF4-FFF2-40B4-BE49-F238E27FC236}">
                    <a16:creationId xmlns:a16="http://schemas.microsoft.com/office/drawing/2014/main" id="{D083A382-72D8-4AE5-B7C0-8E3EFC7C4584}"/>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51" name="Freeform 73">
                <a:extLst>
                  <a:ext uri="{FF2B5EF4-FFF2-40B4-BE49-F238E27FC236}">
                    <a16:creationId xmlns:a16="http://schemas.microsoft.com/office/drawing/2014/main" id="{7C25F21B-C967-4C29-AAF3-7DB657988E4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52" name="Freeform 74">
                <a:extLst>
                  <a:ext uri="{FF2B5EF4-FFF2-40B4-BE49-F238E27FC236}">
                    <a16:creationId xmlns:a16="http://schemas.microsoft.com/office/drawing/2014/main" id="{9F1A5A6F-8E9A-4AF6-9AAB-8AC510D20ACB}"/>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53" name="Freeform 79">
                <a:extLst>
                  <a:ext uri="{FF2B5EF4-FFF2-40B4-BE49-F238E27FC236}">
                    <a16:creationId xmlns:a16="http://schemas.microsoft.com/office/drawing/2014/main" id="{AED7BD67-9095-4B8D-B3B2-C039AD5F06FC}"/>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sp>
        <p:nvSpPr>
          <p:cNvPr id="56" name="文本框 55">
            <a:extLst>
              <a:ext uri="{FF2B5EF4-FFF2-40B4-BE49-F238E27FC236}">
                <a16:creationId xmlns:a16="http://schemas.microsoft.com/office/drawing/2014/main" id="{A4863478-C203-4F85-BDD7-015B10007FE4}"/>
              </a:ext>
            </a:extLst>
          </p:cNvPr>
          <p:cNvSpPr txBox="1">
            <a:spLocks noChangeArrowheads="1"/>
          </p:cNvSpPr>
          <p:nvPr/>
        </p:nvSpPr>
        <p:spPr bwMode="auto">
          <a:xfrm>
            <a:off x="6607306" y="2381540"/>
            <a:ext cx="2716212" cy="877163"/>
          </a:xfrm>
          <a:prstGeom prst="rect">
            <a:avLst/>
          </a:prstGeom>
          <a:noFill/>
          <a:ln w="9525">
            <a:noFill/>
            <a:miter lim="800000"/>
            <a:headEnd/>
            <a:tailEnd/>
          </a:ln>
        </p:spPr>
        <p:txBody>
          <a:bodyPr>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吴荣欣</a:t>
            </a:r>
            <a:r>
              <a:rPr lang="en-US" altLang="zh-CN" dirty="0">
                <a:latin typeface="微软雅黑" panose="020B0503020204020204" pitchFamily="34" charset="-122"/>
                <a:ea typeface="微软雅黑" panose="020B0503020204020204" pitchFamily="34" charset="-122"/>
              </a:rPr>
              <a:t>81</a:t>
            </a: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7" name="文本框 56">
            <a:extLst>
              <a:ext uri="{FF2B5EF4-FFF2-40B4-BE49-F238E27FC236}">
                <a16:creationId xmlns:a16="http://schemas.microsoft.com/office/drawing/2014/main" id="{F455B6B7-AFE7-4422-ADAD-4A74BAD8BED8}"/>
              </a:ext>
            </a:extLst>
          </p:cNvPr>
          <p:cNvSpPr txBox="1">
            <a:spLocks noChangeArrowheads="1"/>
          </p:cNvSpPr>
          <p:nvPr/>
        </p:nvSpPr>
        <p:spPr bwMode="auto">
          <a:xfrm>
            <a:off x="6615078" y="3530159"/>
            <a:ext cx="2716212" cy="877163"/>
          </a:xfrm>
          <a:prstGeom prst="rect">
            <a:avLst/>
          </a:prstGeom>
          <a:noFill/>
          <a:ln w="9525">
            <a:noFill/>
            <a:miter lim="800000"/>
            <a:headEnd/>
            <a:tailEnd/>
          </a:ln>
        </p:spPr>
        <p:txBody>
          <a:bodyPr>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夏昌灏</a:t>
            </a:r>
            <a:r>
              <a:rPr lang="en-US" altLang="zh-CN" dirty="0">
                <a:latin typeface="微软雅黑" panose="020B0503020204020204" pitchFamily="34" charset="-122"/>
                <a:ea typeface="微软雅黑" panose="020B0503020204020204" pitchFamily="34" charset="-122"/>
              </a:rPr>
              <a:t>83</a:t>
            </a: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8" name="文本框 57">
            <a:extLst>
              <a:ext uri="{FF2B5EF4-FFF2-40B4-BE49-F238E27FC236}">
                <a16:creationId xmlns:a16="http://schemas.microsoft.com/office/drawing/2014/main" id="{89CCF3F8-CFF3-4052-ACF0-3A0FED9C2646}"/>
              </a:ext>
            </a:extLst>
          </p:cNvPr>
          <p:cNvSpPr txBox="1">
            <a:spLocks noChangeArrowheads="1"/>
          </p:cNvSpPr>
          <p:nvPr/>
        </p:nvSpPr>
        <p:spPr bwMode="auto">
          <a:xfrm>
            <a:off x="3160993" y="3498748"/>
            <a:ext cx="2716212" cy="877163"/>
          </a:xfrm>
          <a:prstGeom prst="rect">
            <a:avLst/>
          </a:prstGeom>
          <a:noFill/>
          <a:ln w="9525">
            <a:noFill/>
            <a:miter lim="800000"/>
            <a:headEnd/>
            <a:tailEnd/>
          </a:ln>
        </p:spPr>
        <p:txBody>
          <a:bodyPr>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李俊</a:t>
            </a:r>
            <a:r>
              <a:rPr lang="en-US" altLang="zh-CN" dirty="0">
                <a:latin typeface="微软雅黑" panose="020B0503020204020204" pitchFamily="34" charset="-122"/>
                <a:ea typeface="微软雅黑" panose="020B0503020204020204" pitchFamily="34" charset="-122"/>
              </a:rPr>
              <a:t>84.5</a:t>
            </a: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9" name="文本框 58">
            <a:extLst>
              <a:ext uri="{FF2B5EF4-FFF2-40B4-BE49-F238E27FC236}">
                <a16:creationId xmlns:a16="http://schemas.microsoft.com/office/drawing/2014/main" id="{233C8B86-DEC7-43E6-89B5-56FFA4C9B0F7}"/>
              </a:ext>
            </a:extLst>
          </p:cNvPr>
          <p:cNvSpPr txBox="1">
            <a:spLocks noChangeArrowheads="1"/>
          </p:cNvSpPr>
          <p:nvPr/>
        </p:nvSpPr>
        <p:spPr bwMode="auto">
          <a:xfrm>
            <a:off x="3160993" y="4550245"/>
            <a:ext cx="2716212" cy="877163"/>
          </a:xfrm>
          <a:prstGeom prst="rect">
            <a:avLst/>
          </a:prstGeom>
          <a:noFill/>
          <a:ln w="9525">
            <a:noFill/>
            <a:miter lim="800000"/>
            <a:headEnd/>
            <a:tailEnd/>
          </a:ln>
        </p:spPr>
        <p:txBody>
          <a:bodyPr>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黄浩峰</a:t>
            </a:r>
            <a:r>
              <a:rPr lang="en-US" altLang="zh-CN" dirty="0">
                <a:latin typeface="微软雅黑" panose="020B0503020204020204" pitchFamily="34" charset="-122"/>
                <a:ea typeface="微软雅黑" panose="020B0503020204020204" pitchFamily="34" charset="-122"/>
              </a:rPr>
              <a:t>80</a:t>
            </a: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Tree>
    <p:extLst>
      <p:ext uri="{BB962C8B-B14F-4D97-AF65-F5344CB8AC3E}">
        <p14:creationId xmlns:p14="http://schemas.microsoft.com/office/powerpoint/2010/main" val="42751835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4847213" y="4559176"/>
            <a:ext cx="2524594" cy="338550"/>
          </a:xfrm>
          <a:prstGeom prst="rect">
            <a:avLst/>
          </a:prstGeom>
          <a:noFill/>
        </p:spPr>
        <p:txBody>
          <a:bodyPr wrap="none" lIns="91436" tIns="45718" rIns="91436" bIns="45718" rtlCol="0">
            <a:spAutoFit/>
          </a:bodyPr>
          <a:lstStyle/>
          <a:p>
            <a:r>
              <a:rPr kumimoji="1" lang="en-US" altLang="zh-CN" sz="1600" dirty="0">
                <a:solidFill>
                  <a:schemeClr val="bg1"/>
                </a:solidFill>
              </a:rPr>
              <a:t>Business summary template</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鱼骨图</a:t>
            </a:r>
            <a:endParaRPr lang="zh-CN" altLang="zh-CN" sz="4000" b="1" dirty="0"/>
          </a:p>
        </p:txBody>
      </p:sp>
      <p:pic>
        <p:nvPicPr>
          <p:cNvPr id="4" name="图片 3" descr="关联树">
            <a:extLst>
              <a:ext uri="{FF2B5EF4-FFF2-40B4-BE49-F238E27FC236}">
                <a16:creationId xmlns:a16="http://schemas.microsoft.com/office/drawing/2014/main" id="{75272E15-8FBC-43C7-9E39-E7607EF8D3EA}"/>
              </a:ext>
            </a:extLst>
          </p:cNvPr>
          <p:cNvPicPr/>
          <p:nvPr/>
        </p:nvPicPr>
        <p:blipFill>
          <a:blip r:embed="rId2"/>
          <a:stretch>
            <a:fillRect/>
          </a:stretch>
        </p:blipFill>
        <p:spPr>
          <a:xfrm>
            <a:off x="2387599" y="1710267"/>
            <a:ext cx="8043334" cy="3606800"/>
          </a:xfrm>
          <a:prstGeom prst="rect">
            <a:avLst/>
          </a:prstGeom>
        </p:spPr>
      </p:pic>
    </p:spTree>
    <p:extLst>
      <p:ext uri="{BB962C8B-B14F-4D97-AF65-F5344CB8AC3E}">
        <p14:creationId xmlns:p14="http://schemas.microsoft.com/office/powerpoint/2010/main" val="2196404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4" name="矩形 3"/>
          <p:cNvSpPr/>
          <p:nvPr/>
        </p:nvSpPr>
        <p:spPr>
          <a:xfrm>
            <a:off x="6197850" y="2921169"/>
            <a:ext cx="4031869"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用户群分类</a:t>
            </a:r>
          </a:p>
        </p:txBody>
      </p:sp>
    </p:spTree>
    <p:extLst>
      <p:ext uri="{BB962C8B-B14F-4D97-AF65-F5344CB8AC3E}">
        <p14:creationId xmlns:p14="http://schemas.microsoft.com/office/powerpoint/2010/main" val="3906356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5" name="表格 4">
            <a:extLst>
              <a:ext uri="{FF2B5EF4-FFF2-40B4-BE49-F238E27FC236}">
                <a16:creationId xmlns:a16="http://schemas.microsoft.com/office/drawing/2014/main" id="{69EA9F5D-4D5B-4492-9663-3EC25F661954}"/>
              </a:ext>
            </a:extLst>
          </p:cNvPr>
          <p:cNvGraphicFramePr>
            <a:graphicFrameLocks noGrp="1"/>
          </p:cNvGraphicFramePr>
          <p:nvPr>
            <p:extLst>
              <p:ext uri="{D42A27DB-BD31-4B8C-83A1-F6EECF244321}">
                <p14:modId xmlns:p14="http://schemas.microsoft.com/office/powerpoint/2010/main" val="1933968530"/>
              </p:ext>
            </p:extLst>
          </p:nvPr>
        </p:nvGraphicFramePr>
        <p:xfrm>
          <a:off x="105266" y="1282046"/>
          <a:ext cx="11981468" cy="5273504"/>
        </p:xfrm>
        <a:graphic>
          <a:graphicData uri="http://schemas.openxmlformats.org/drawingml/2006/table">
            <a:tbl>
              <a:tblPr firstRow="1" firstCol="1" bandRow="1">
                <a:tableStyleId>{E8034E78-7F5D-4C2E-B375-FC64B27BC917}</a:tableStyleId>
              </a:tblPr>
              <a:tblGrid>
                <a:gridCol w="2070627">
                  <a:extLst>
                    <a:ext uri="{9D8B030D-6E8A-4147-A177-3AD203B41FA5}">
                      <a16:colId xmlns:a16="http://schemas.microsoft.com/office/drawing/2014/main" val="4076709749"/>
                    </a:ext>
                  </a:extLst>
                </a:gridCol>
                <a:gridCol w="2477710">
                  <a:extLst>
                    <a:ext uri="{9D8B030D-6E8A-4147-A177-3AD203B41FA5}">
                      <a16:colId xmlns:a16="http://schemas.microsoft.com/office/drawing/2014/main" val="2333398885"/>
                    </a:ext>
                  </a:extLst>
                </a:gridCol>
                <a:gridCol w="7433131">
                  <a:extLst>
                    <a:ext uri="{9D8B030D-6E8A-4147-A177-3AD203B41FA5}">
                      <a16:colId xmlns:a16="http://schemas.microsoft.com/office/drawing/2014/main" val="150246415"/>
                    </a:ext>
                  </a:extLst>
                </a:gridCol>
              </a:tblGrid>
              <a:tr h="650862">
                <a:tc>
                  <a:txBody>
                    <a:bodyPr/>
                    <a:lstStyle/>
                    <a:p>
                      <a:pPr marL="0" algn="just" defTabSz="914400" rtl="0" eaLnBrk="1" latinLnBrk="0" hangingPunct="1">
                        <a:lnSpc>
                          <a:spcPct val="107000"/>
                        </a:lnSpc>
                        <a:spcAft>
                          <a:spcPts val="0"/>
                        </a:spcAft>
                      </a:pPr>
                      <a:r>
                        <a:rPr lang="zh-CN" altLang="en-US" sz="2800" kern="100" dirty="0">
                          <a:effectLst/>
                        </a:rPr>
                        <a:t>用户群分类</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dirty="0">
                          <a:effectLst/>
                        </a:rPr>
                        <a:t>用户角色</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a:effectLst/>
                        </a:rPr>
                        <a:t>用户描述</a:t>
                      </a:r>
                      <a:endParaRPr lang="zh-CN" altLang="en-US" sz="2800" b="1"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67891332"/>
                  </a:ext>
                </a:extLst>
              </a:tr>
              <a:tr h="650862">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客户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项目发起人</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本项目的项目发起人</a:t>
                      </a:r>
                      <a:endParaRPr lang="zh-CN" altLang="en-US" sz="2800" b="1"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79071977"/>
                  </a:ext>
                </a:extLst>
              </a:tr>
              <a:tr h="650862">
                <a:tc rowSpan="4">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直接用户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教师用户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软件工程系列课程授课教师</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18476498"/>
                  </a:ext>
                </a:extLst>
              </a:tr>
              <a:tr h="650862">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学生用户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正在参与软件工程系列课程的学生</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47461391"/>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游客用户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对软件工程系列课程有兴趣的学生或者其他人员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01050885"/>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管理员用户</a:t>
                      </a:r>
                      <a:endParaRPr lang="zh-CN" altLang="en-US" sz="2800" b="1" kern="10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负责网站维护、用户信息管理、交流区内容审核管理的人员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2162978"/>
                  </a:ext>
                </a:extLst>
              </a:tr>
            </a:tbl>
          </a:graphicData>
        </a:graphic>
      </p:graphicFrame>
    </p:spTree>
    <p:extLst>
      <p:ext uri="{BB962C8B-B14F-4D97-AF65-F5344CB8AC3E}">
        <p14:creationId xmlns:p14="http://schemas.microsoft.com/office/powerpoint/2010/main" val="2861565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12" name="表格 11">
            <a:extLst>
              <a:ext uri="{FF2B5EF4-FFF2-40B4-BE49-F238E27FC236}">
                <a16:creationId xmlns:a16="http://schemas.microsoft.com/office/drawing/2014/main" id="{7CD37F13-3F95-49AF-A653-93FAC7E2B61E}"/>
              </a:ext>
            </a:extLst>
          </p:cNvPr>
          <p:cNvGraphicFramePr>
            <a:graphicFrameLocks noGrp="1"/>
          </p:cNvGraphicFramePr>
          <p:nvPr>
            <p:extLst>
              <p:ext uri="{D42A27DB-BD31-4B8C-83A1-F6EECF244321}">
                <p14:modId xmlns:p14="http://schemas.microsoft.com/office/powerpoint/2010/main" val="397862848"/>
              </p:ext>
            </p:extLst>
          </p:nvPr>
        </p:nvGraphicFramePr>
        <p:xfrm>
          <a:off x="0" y="1122054"/>
          <a:ext cx="12191999" cy="5514891"/>
        </p:xfrm>
        <a:graphic>
          <a:graphicData uri="http://schemas.openxmlformats.org/drawingml/2006/table">
            <a:tbl>
              <a:tblPr>
                <a:tableStyleId>{5C22544A-7EE6-4342-B048-85BDC9FD1C3A}</a:tableStyleId>
              </a:tblPr>
              <a:tblGrid>
                <a:gridCol w="1513055">
                  <a:extLst>
                    <a:ext uri="{9D8B030D-6E8A-4147-A177-3AD203B41FA5}">
                      <a16:colId xmlns:a16="http://schemas.microsoft.com/office/drawing/2014/main" val="2981154294"/>
                    </a:ext>
                  </a:extLst>
                </a:gridCol>
                <a:gridCol w="1582826">
                  <a:extLst>
                    <a:ext uri="{9D8B030D-6E8A-4147-A177-3AD203B41FA5}">
                      <a16:colId xmlns:a16="http://schemas.microsoft.com/office/drawing/2014/main" val="3133646815"/>
                    </a:ext>
                  </a:extLst>
                </a:gridCol>
                <a:gridCol w="1247656">
                  <a:extLst>
                    <a:ext uri="{9D8B030D-6E8A-4147-A177-3AD203B41FA5}">
                      <a16:colId xmlns:a16="http://schemas.microsoft.com/office/drawing/2014/main" val="2101918957"/>
                    </a:ext>
                  </a:extLst>
                </a:gridCol>
                <a:gridCol w="4161586">
                  <a:extLst>
                    <a:ext uri="{9D8B030D-6E8A-4147-A177-3AD203B41FA5}">
                      <a16:colId xmlns:a16="http://schemas.microsoft.com/office/drawing/2014/main" val="3317419439"/>
                    </a:ext>
                  </a:extLst>
                </a:gridCol>
                <a:gridCol w="3686876">
                  <a:extLst>
                    <a:ext uri="{9D8B030D-6E8A-4147-A177-3AD203B41FA5}">
                      <a16:colId xmlns:a16="http://schemas.microsoft.com/office/drawing/2014/main" val="3026448373"/>
                    </a:ext>
                  </a:extLst>
                </a:gridCol>
              </a:tblGrid>
              <a:tr h="333382">
                <a:tc>
                  <a:txBody>
                    <a:bodyPr/>
                    <a:lstStyle/>
                    <a:p>
                      <a:pPr algn="just">
                        <a:spcAft>
                          <a:spcPts val="0"/>
                        </a:spcAft>
                      </a:pPr>
                      <a:r>
                        <a:rPr lang="zh-CN" sz="1800" b="1" kern="100" dirty="0">
                          <a:effectLst/>
                        </a:rPr>
                        <a:t>用户类</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用户代表</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用户分类</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理由</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职责</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463426074"/>
                  </a:ext>
                </a:extLst>
              </a:tr>
              <a:tr h="1777958">
                <a:tc>
                  <a:txBody>
                    <a:bodyPr/>
                    <a:lstStyle/>
                    <a:p>
                      <a:pPr algn="just">
                        <a:spcAft>
                          <a:spcPts val="0"/>
                        </a:spcAft>
                      </a:pPr>
                      <a:r>
                        <a:rPr lang="zh-CN" sz="1800" b="1" kern="100">
                          <a:effectLst/>
                        </a:rPr>
                        <a:t>教师用户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杨枨老师</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effectLst/>
                        </a:rPr>
                        <a:t>直接</a:t>
                      </a:r>
                      <a:r>
                        <a:rPr lang="zh-CN" sz="1800" b="1" kern="100" dirty="0">
                          <a:effectLst/>
                        </a:rPr>
                        <a:t>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项目由杨枨老师布置，杨枨老师做教师用户代表可以清楚的反应教师用户的需求</a:t>
                      </a:r>
                      <a:r>
                        <a:rPr lang="zh-CN" altLang="en-US" sz="1800" b="1" kern="100" dirty="0">
                          <a:effectLst/>
                        </a:rPr>
                        <a:t>。</a:t>
                      </a:r>
                      <a:r>
                        <a:rPr lang="zh-CN" sz="1800" b="1" kern="100" dirty="0">
                          <a:effectLst/>
                        </a:rPr>
                        <a:t>且杨枨老师作为《软件工程基础》《软件需求》</a:t>
                      </a:r>
                      <a:r>
                        <a:rPr lang="en-US" altLang="zh-CN" sz="1800" b="1" kern="100" dirty="0">
                          <a:effectLst/>
                        </a:rPr>
                        <a:t>2</a:t>
                      </a:r>
                      <a:r>
                        <a:rPr lang="zh-CN" sz="1800" b="1" kern="100" dirty="0">
                          <a:effectLst/>
                        </a:rPr>
                        <a:t>门课的教师，对该教学辅助网站的部分功能有较高的发言权，故能清晰反映教师需求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审查用户类文档，提出修改意见；</a:t>
                      </a:r>
                    </a:p>
                    <a:p>
                      <a:pPr algn="just">
                        <a:spcAft>
                          <a:spcPts val="0"/>
                        </a:spcAft>
                      </a:pPr>
                      <a:r>
                        <a:rPr lang="zh-CN" sz="1800" b="1" kern="100" dirty="0">
                          <a:effectLst/>
                        </a:rPr>
                        <a:t>提出或修改教师需求</a:t>
                      </a:r>
                    </a:p>
                    <a:p>
                      <a:pPr algn="just">
                        <a:spcAft>
                          <a:spcPts val="0"/>
                        </a:spcAft>
                      </a:pPr>
                      <a:r>
                        <a:rPr lang="zh-CN" sz="1800" b="1" kern="100" dirty="0">
                          <a:effectLst/>
                        </a:rPr>
                        <a:t>为该项目教师端界面原型提出意见；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2074756"/>
                  </a:ext>
                </a:extLst>
              </a:tr>
              <a:tr h="1142293">
                <a:tc>
                  <a:txBody>
                    <a:bodyPr/>
                    <a:lstStyle/>
                    <a:p>
                      <a:pPr algn="just">
                        <a:spcAft>
                          <a:spcPts val="0"/>
                        </a:spcAft>
                      </a:pPr>
                      <a:r>
                        <a:rPr lang="zh-CN" sz="1800" b="1" kern="100">
                          <a:effectLst/>
                        </a:rPr>
                        <a:t>学生用户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王飞钢</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直接用户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该同学是软件工程</a:t>
                      </a:r>
                      <a:r>
                        <a:rPr lang="en-US" sz="1800" b="1" kern="100" dirty="0">
                          <a:effectLst/>
                        </a:rPr>
                        <a:t>1602</a:t>
                      </a:r>
                      <a:r>
                        <a:rPr lang="zh-CN" sz="1800" b="1" kern="100" dirty="0">
                          <a:effectLst/>
                        </a:rPr>
                        <a:t>的学生，了解过这个项目能准确的反映学生用户对网站的需求，且约谈容易，访谈该学生有助于了解学生的需求。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提出或修改学生用户需求</a:t>
                      </a:r>
                    </a:p>
                    <a:p>
                      <a:pPr algn="just">
                        <a:spcAft>
                          <a:spcPts val="0"/>
                        </a:spcAft>
                      </a:pPr>
                      <a:r>
                        <a:rPr lang="zh-CN" sz="1800" b="1" kern="100" dirty="0">
                          <a:effectLst/>
                        </a:rPr>
                        <a:t>为该项目学生端界面原型提出意见；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002621112"/>
                  </a:ext>
                </a:extLst>
              </a:tr>
              <a:tr h="1118965">
                <a:tc>
                  <a:txBody>
                    <a:bodyPr/>
                    <a:lstStyle/>
                    <a:p>
                      <a:pPr algn="just">
                        <a:spcAft>
                          <a:spcPts val="0"/>
                        </a:spcAft>
                      </a:pPr>
                      <a:r>
                        <a:rPr lang="zh-CN" sz="1800" b="1" kern="100">
                          <a:effectLst/>
                        </a:rPr>
                        <a:t>游客</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solidFill>
                            <a:schemeClr val="dk1"/>
                          </a:solidFill>
                          <a:effectLst/>
                          <a:latin typeface="+mn-lt"/>
                          <a:ea typeface="+mn-ea"/>
                          <a:cs typeface="+mn-cs"/>
                        </a:rPr>
                        <a:t>胡锦波</a:t>
                      </a: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该代表为</a:t>
                      </a:r>
                      <a:r>
                        <a:rPr lang="zh-CN" altLang="en-US" sz="1800" b="1" kern="100" dirty="0">
                          <a:effectLst/>
                        </a:rPr>
                        <a:t>计算</a:t>
                      </a:r>
                      <a:r>
                        <a:rPr lang="zh-CN" sz="1800" b="1" kern="100" dirty="0">
                          <a:effectLst/>
                        </a:rPr>
                        <a:t>分院的学生，具有游客用户的特点，能为我们提供游客需求。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提出或修改游客需求</a:t>
                      </a:r>
                      <a:r>
                        <a:rPr lang="zh-CN" altLang="en-US" sz="1800" b="1" kern="100" dirty="0">
                          <a:effectLst/>
                        </a:rPr>
                        <a:t>，</a:t>
                      </a:r>
                      <a:r>
                        <a:rPr lang="zh-CN" sz="1800" b="1" kern="100" dirty="0">
                          <a:effectLst/>
                        </a:rPr>
                        <a:t>为该项目游客端界面原型提出意见；为修改和细化用例图、用例描述提出意见。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1858084"/>
                  </a:ext>
                </a:extLst>
              </a:tr>
              <a:tr h="1142293">
                <a:tc>
                  <a:txBody>
                    <a:bodyPr/>
                    <a:lstStyle/>
                    <a:p>
                      <a:pPr algn="just">
                        <a:spcAft>
                          <a:spcPts val="0"/>
                        </a:spcAft>
                      </a:pPr>
                      <a:r>
                        <a:rPr lang="zh-CN" sz="1800" b="1" kern="100">
                          <a:effectLst/>
                        </a:rPr>
                        <a:t>管理员</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陈尚辉</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该用户代表为杨枨老师的研究生，有较高的学历和知识水平，熟悉本课程对应项目的开发，能给我们提供有效的管理员需求。</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提出或修改管理员需求</a:t>
                      </a:r>
                    </a:p>
                    <a:p>
                      <a:pPr algn="just">
                        <a:spcAft>
                          <a:spcPts val="0"/>
                        </a:spcAft>
                      </a:pPr>
                      <a:r>
                        <a:rPr lang="zh-CN" sz="1800" b="1" kern="100" dirty="0">
                          <a:effectLst/>
                        </a:rPr>
                        <a:t>为该项目管理员端界面原型提出意见；为修改和细化用例图、用例描述提出意见。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11495760"/>
                  </a:ext>
                </a:extLst>
              </a:tr>
            </a:tbl>
          </a:graphicData>
        </a:graphic>
      </p:graphicFrame>
    </p:spTree>
    <p:extLst>
      <p:ext uri="{BB962C8B-B14F-4D97-AF65-F5344CB8AC3E}">
        <p14:creationId xmlns:p14="http://schemas.microsoft.com/office/powerpoint/2010/main" val="2962373734"/>
      </p:ext>
    </p:extLst>
  </p:cSld>
  <p:clrMapOvr>
    <a:masterClrMapping/>
  </p:clrMapOvr>
</p:sld>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6227</Words>
  <Application>Microsoft Office PowerPoint</Application>
  <PresentationFormat>宽屏</PresentationFormat>
  <Paragraphs>3303</Paragraphs>
  <Slides>57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57</vt:i4>
      </vt:variant>
    </vt:vector>
  </HeadingPairs>
  <TitlesOfParts>
    <vt:vector size="66" baseType="lpstr">
      <vt:lpstr>Microsoft JhengHei</vt:lpstr>
      <vt:lpstr>等线</vt:lpstr>
      <vt:lpstr>微软雅黑</vt:lpstr>
      <vt:lpstr>造字工房悦黑（非商用）常规体</vt:lpstr>
      <vt:lpstr>Arial</vt:lpstr>
      <vt:lpstr>Calibri</vt:lpstr>
      <vt:lpstr>Century Gothic</vt:lpstr>
      <vt:lpstr>Times New Roman</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xch752</cp:lastModifiedBy>
  <cp:revision>60</cp:revision>
  <dcterms:created xsi:type="dcterms:W3CDTF">2015-08-18T05:03:53Z</dcterms:created>
  <dcterms:modified xsi:type="dcterms:W3CDTF">2019-01-12T03:22:51Z</dcterms:modified>
  <cp:category>https://dxpu.taobao.com/</cp:category>
</cp:coreProperties>
</file>